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1" r:id="rId2"/>
  </p:sldMasterIdLst>
  <p:notesMasterIdLst>
    <p:notesMasterId r:id="rId25"/>
  </p:notesMasterIdLst>
  <p:sldIdLst>
    <p:sldId id="296" r:id="rId3"/>
    <p:sldId id="289" r:id="rId4"/>
    <p:sldId id="290" r:id="rId5"/>
    <p:sldId id="297" r:id="rId6"/>
    <p:sldId id="299" r:id="rId7"/>
    <p:sldId id="263" r:id="rId8"/>
    <p:sldId id="291" r:id="rId9"/>
    <p:sldId id="304" r:id="rId10"/>
    <p:sldId id="305" r:id="rId11"/>
    <p:sldId id="306" r:id="rId12"/>
    <p:sldId id="308" r:id="rId13"/>
    <p:sldId id="307" r:id="rId14"/>
    <p:sldId id="309" r:id="rId15"/>
    <p:sldId id="292" r:id="rId16"/>
    <p:sldId id="312" r:id="rId17"/>
    <p:sldId id="311" r:id="rId18"/>
    <p:sldId id="293" r:id="rId19"/>
    <p:sldId id="301" r:id="rId20"/>
    <p:sldId id="302" r:id="rId21"/>
    <p:sldId id="300" r:id="rId22"/>
    <p:sldId id="310" r:id="rId23"/>
    <p:sldId id="30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A7D0"/>
    <a:srgbClr val="F2C3D5"/>
    <a:srgbClr val="FFF7F7"/>
    <a:srgbClr val="FFE5E5"/>
    <a:srgbClr val="B3B1D9"/>
    <a:srgbClr val="AEAFDB"/>
    <a:srgbClr val="F9D6DA"/>
    <a:srgbClr val="E9B4CD"/>
    <a:srgbClr val="FBD7DB"/>
    <a:srgbClr val="DAB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9" autoAdjust="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43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0D22B-A890-4311-B44E-FA0810625FB7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D36A2-E760-40FE-A462-8FA1CEDE54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804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4466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19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056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93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243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65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00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61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675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62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51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2075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9705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39425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6856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68986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593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59918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0702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28686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1545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6056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0302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79736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2389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28034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74804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53151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55622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278898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41871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760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88637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3657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0584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39768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09150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164366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07661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8048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345358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20084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64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06263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14569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19733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007148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169976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585064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455609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7447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672733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555424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549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0332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232172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55796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109281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114500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79469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99211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018781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946329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45868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84088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93943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1305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933495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2642283" cy="6371000"/>
            <a:chOff x="0" y="0"/>
            <a:chExt cx="2642283" cy="6371000"/>
          </a:xfrm>
        </p:grpSpPr>
        <p:pic>
          <p:nvPicPr>
            <p:cNvPr id="6" name="图片 5" descr="图片包含 图标&#10;&#10;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68" t="37411"/>
            <a:stretch>
              <a:fillRect/>
            </a:stretch>
          </p:blipFill>
          <p:spPr>
            <a:xfrm rot="10800000">
              <a:off x="0" y="0"/>
              <a:ext cx="2642283" cy="1744927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33496" y="6002023"/>
              <a:ext cx="60765" cy="368977"/>
              <a:chOff x="11669485" y="609600"/>
              <a:chExt cx="60765" cy="368977"/>
            </a:xfrm>
            <a:gradFill>
              <a:gsLst>
                <a:gs pos="0">
                  <a:srgbClr val="C6A7D0"/>
                </a:gs>
                <a:gs pos="100000">
                  <a:srgbClr val="FBD7DB"/>
                </a:gs>
              </a:gsLst>
              <a:lin ang="2700000" scaled="1"/>
            </a:gradFill>
          </p:grpSpPr>
          <p:sp>
            <p:nvSpPr>
              <p:cNvPr id="8" name="椭圆 7"/>
              <p:cNvSpPr/>
              <p:nvPr/>
            </p:nvSpPr>
            <p:spPr>
              <a:xfrm>
                <a:off x="11669485" y="609600"/>
                <a:ext cx="60765" cy="607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1669485" y="763706"/>
                <a:ext cx="60765" cy="607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1669485" y="917812"/>
                <a:ext cx="60765" cy="607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slow" advTm="3000">
    <p:fade/>
  </p:transition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2023/11/8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557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2023/11/8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99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44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654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766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1111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FBD7DB"/>
            </a:gs>
            <a:gs pos="0">
              <a:srgbClr val="B3B1D9"/>
            </a:gs>
            <a:gs pos="100000">
              <a:srgbClr val="E9B4CD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650" r:id="rId62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45000">
              <a:srgbClr val="FBD7DB"/>
            </a:gs>
            <a:gs pos="0">
              <a:srgbClr val="B3B1D9"/>
            </a:gs>
            <a:gs pos="100000">
              <a:srgbClr val="E9B4CD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26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ceM08Awem9h76Rl1tcspIu/%E7%95%8C%E9%9D%A2%EF%BC%88%E4%BA%A4%E4%BA%92%EF%BC%89?type=design&amp;node-id=68%3A382&amp;mode=design&amp;t=IfRkwIiJ8UHRq8Rj-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cloud.tsinghua.edu.cn/f/fc24bbdb41314796a5a3/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7620"/>
            <a:ext cx="12192001" cy="685800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3522450" y="3080834"/>
            <a:ext cx="702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汉真广标" pitchFamily="49" charset="-122"/>
                <a:ea typeface="汉真广标" pitchFamily="49" charset="-122"/>
                <a:cs typeface="+mn-cs"/>
                <a:sym typeface="Arial"/>
              </a:rPr>
              <a:t>软件工程中期展示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522450" y="1847358"/>
            <a:ext cx="9524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TriGuard-</a:t>
            </a:r>
            <a:r>
              <a:rPr lang="zh-CN" altLang="en-US" sz="72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三高助手</a:t>
            </a:r>
            <a:endParaRPr kumimoji="0" lang="zh-CN" altLang="en-US" sz="7200" b="1" i="0" u="none" strike="noStrike" kern="1200" cap="none" spc="-300" normalizeH="0" baseline="0" noProof="0" dirty="0">
              <a:ln>
                <a:noFill/>
              </a:ln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118" name="TextBox 7"/>
          <p:cNvSpPr>
            <a:spLocks noChangeArrowheads="1"/>
          </p:cNvSpPr>
          <p:nvPr/>
        </p:nvSpPr>
        <p:spPr bwMode="auto">
          <a:xfrm>
            <a:off x="3657417" y="4105273"/>
            <a:ext cx="5189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"/>
                <a:ea typeface="微软雅黑"/>
                <a:cs typeface="+mn-ea"/>
                <a:sym typeface="Arial"/>
              </a:rPr>
              <a:t>A05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"/>
                <a:ea typeface="微软雅黑"/>
                <a:cs typeface="+mn-ea"/>
                <a:sym typeface="Arial"/>
              </a:rPr>
              <a:t>组：林嘉纹、马喆轩、魏科宇、余超</a:t>
            </a:r>
          </a:p>
        </p:txBody>
      </p:sp>
      <p:sp>
        <p:nvSpPr>
          <p:cNvPr id="119" name="矩形 118"/>
          <p:cNvSpPr/>
          <p:nvPr/>
        </p:nvSpPr>
        <p:spPr>
          <a:xfrm>
            <a:off x="5321999" y="4894813"/>
            <a:ext cx="154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时间：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2023.11.08</a:t>
            </a: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533496" y="6002023"/>
            <a:ext cx="60765" cy="368977"/>
            <a:chOff x="11669485" y="609600"/>
            <a:chExt cx="60765" cy="368977"/>
          </a:xfrm>
        </p:grpSpPr>
        <p:sp>
          <p:nvSpPr>
            <p:cNvPr id="101" name="椭圆 100"/>
            <p:cNvSpPr/>
            <p:nvPr/>
          </p:nvSpPr>
          <p:spPr>
            <a:xfrm>
              <a:off x="11669485" y="609600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669485" y="763706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1669485" y="917812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0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4">
            <a:extLst>
              <a:ext uri="{FF2B5EF4-FFF2-40B4-BE49-F238E27FC236}">
                <a16:creationId xmlns:a16="http://schemas.microsoft.com/office/drawing/2014/main" id="{0931D6F5-CF87-B2EE-F246-0A96C654686F}"/>
              </a:ext>
            </a:extLst>
          </p:cNvPr>
          <p:cNvSpPr txBox="1"/>
          <p:nvPr/>
        </p:nvSpPr>
        <p:spPr>
          <a:xfrm>
            <a:off x="5195899" y="824719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需求分析</a:t>
            </a:r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3D9C96F8-9544-BCF5-D2DC-C9FCBD6DC2B5}"/>
              </a:ext>
            </a:extLst>
          </p:cNvPr>
          <p:cNvSpPr/>
          <p:nvPr/>
        </p:nvSpPr>
        <p:spPr>
          <a:xfrm>
            <a:off x="542113" y="1765424"/>
            <a:ext cx="3402875" cy="61395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209DE-644C-CCB4-0063-D87D4224CD8B}"/>
              </a:ext>
            </a:extLst>
          </p:cNvPr>
          <p:cNvSpPr txBox="1"/>
          <p:nvPr/>
        </p:nvSpPr>
        <p:spPr>
          <a:xfrm>
            <a:off x="1196343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/>
              <a:t>三高患者</a:t>
            </a:r>
            <a:endParaRPr lang="en-MY" sz="2000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56FD6-F288-133A-1702-7E57A551683F}"/>
              </a:ext>
            </a:extLst>
          </p:cNvPr>
          <p:cNvSpPr txBox="1"/>
          <p:nvPr/>
        </p:nvSpPr>
        <p:spPr>
          <a:xfrm>
            <a:off x="5048798" y="1882683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患者监护人</a:t>
            </a:r>
            <a:endParaRPr lang="en-MY" sz="2000" spc="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6C39A-06C0-9325-A2DF-5EB501E943CB}"/>
              </a:ext>
            </a:extLst>
          </p:cNvPr>
          <p:cNvSpPr txBox="1"/>
          <p:nvPr/>
        </p:nvSpPr>
        <p:spPr>
          <a:xfrm>
            <a:off x="8944799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应用管理人员</a:t>
            </a:r>
            <a:endParaRPr lang="en-MY" sz="2000" spc="300" dirty="0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83BE25C-7F05-1A50-CD52-42D5E234B5E5}"/>
              </a:ext>
            </a:extLst>
          </p:cNvPr>
          <p:cNvSpPr/>
          <p:nvPr/>
        </p:nvSpPr>
        <p:spPr>
          <a:xfrm>
            <a:off x="4394562" y="1775761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982FF540-7270-2BB7-B813-D76B9D8331E5}"/>
              </a:ext>
            </a:extLst>
          </p:cNvPr>
          <p:cNvSpPr/>
          <p:nvPr/>
        </p:nvSpPr>
        <p:spPr>
          <a:xfrm>
            <a:off x="8247022" y="1775761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C20BDD7F-FA0F-AF56-4877-55EEC467B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002272"/>
              </p:ext>
            </p:extLst>
          </p:nvPr>
        </p:nvGraphicFramePr>
        <p:xfrm>
          <a:off x="542114" y="2804133"/>
          <a:ext cx="11107785" cy="377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45">
                  <a:extLst>
                    <a:ext uri="{9D8B030D-6E8A-4147-A177-3AD203B41FA5}">
                      <a16:colId xmlns:a16="http://schemas.microsoft.com/office/drawing/2014/main" val="227899650"/>
                    </a:ext>
                  </a:extLst>
                </a:gridCol>
                <a:gridCol w="3186980">
                  <a:extLst>
                    <a:ext uri="{9D8B030D-6E8A-4147-A177-3AD203B41FA5}">
                      <a16:colId xmlns:a16="http://schemas.microsoft.com/office/drawing/2014/main" val="3065594203"/>
                    </a:ext>
                  </a:extLst>
                </a:gridCol>
                <a:gridCol w="3186980">
                  <a:extLst>
                    <a:ext uri="{9D8B030D-6E8A-4147-A177-3AD203B41FA5}">
                      <a16:colId xmlns:a16="http://schemas.microsoft.com/office/drawing/2014/main" val="3769408194"/>
                    </a:ext>
                  </a:extLst>
                </a:gridCol>
                <a:gridCol w="3186980">
                  <a:extLst>
                    <a:ext uri="{9D8B030D-6E8A-4147-A177-3AD203B41FA5}">
                      <a16:colId xmlns:a16="http://schemas.microsoft.com/office/drawing/2014/main" val="3391760605"/>
                    </a:ext>
                  </a:extLst>
                </a:gridCol>
              </a:tblGrid>
              <a:tr h="713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需求分类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运动记录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知识科普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交流社区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12267"/>
                  </a:ext>
                </a:extLst>
              </a:tr>
              <a:tr h="30572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核心需求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MY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记录、查看和筛选运动数据（步数、时长）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查看目标完成情况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查看有无异常情况</a:t>
                      </a:r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查阅不同模块的科普信息（用药指南、食物参数、疾病预防、科普文章）</a:t>
                      </a:r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发布、评论、收藏、转发和举报帖子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筛选部分帖子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通过关键词搜索目标帖子</a:t>
                      </a:r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02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9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4">
            <a:extLst>
              <a:ext uri="{FF2B5EF4-FFF2-40B4-BE49-F238E27FC236}">
                <a16:creationId xmlns:a16="http://schemas.microsoft.com/office/drawing/2014/main" id="{0931D6F5-CF87-B2EE-F246-0A96C654686F}"/>
              </a:ext>
            </a:extLst>
          </p:cNvPr>
          <p:cNvSpPr txBox="1"/>
          <p:nvPr/>
        </p:nvSpPr>
        <p:spPr>
          <a:xfrm>
            <a:off x="5195899" y="824719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需求分析</a:t>
            </a:r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3D9C96F8-9544-BCF5-D2DC-C9FCBD6DC2B5}"/>
              </a:ext>
            </a:extLst>
          </p:cNvPr>
          <p:cNvSpPr/>
          <p:nvPr/>
        </p:nvSpPr>
        <p:spPr>
          <a:xfrm>
            <a:off x="542113" y="1765424"/>
            <a:ext cx="3402875" cy="61395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209DE-644C-CCB4-0063-D87D4224CD8B}"/>
              </a:ext>
            </a:extLst>
          </p:cNvPr>
          <p:cNvSpPr txBox="1"/>
          <p:nvPr/>
        </p:nvSpPr>
        <p:spPr>
          <a:xfrm>
            <a:off x="1196343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/>
              <a:t>三高患者</a:t>
            </a:r>
            <a:endParaRPr lang="en-MY" sz="2000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56FD6-F288-133A-1702-7E57A551683F}"/>
              </a:ext>
            </a:extLst>
          </p:cNvPr>
          <p:cNvSpPr txBox="1"/>
          <p:nvPr/>
        </p:nvSpPr>
        <p:spPr>
          <a:xfrm>
            <a:off x="5048798" y="1882683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患者监护人</a:t>
            </a:r>
            <a:endParaRPr lang="en-MY" sz="2000" spc="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6C39A-06C0-9325-A2DF-5EB501E943CB}"/>
              </a:ext>
            </a:extLst>
          </p:cNvPr>
          <p:cNvSpPr txBox="1"/>
          <p:nvPr/>
        </p:nvSpPr>
        <p:spPr>
          <a:xfrm>
            <a:off x="8944799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应用管理人员</a:t>
            </a:r>
            <a:endParaRPr lang="en-MY" sz="2000" spc="300" dirty="0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83BE25C-7F05-1A50-CD52-42D5E234B5E5}"/>
              </a:ext>
            </a:extLst>
          </p:cNvPr>
          <p:cNvSpPr/>
          <p:nvPr/>
        </p:nvSpPr>
        <p:spPr>
          <a:xfrm>
            <a:off x="4394562" y="1775761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982FF540-7270-2BB7-B813-D76B9D8331E5}"/>
              </a:ext>
            </a:extLst>
          </p:cNvPr>
          <p:cNvSpPr/>
          <p:nvPr/>
        </p:nvSpPr>
        <p:spPr>
          <a:xfrm>
            <a:off x="8247022" y="1775761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C20BDD7F-FA0F-AF56-4877-55EEC467B8A0}"/>
              </a:ext>
            </a:extLst>
          </p:cNvPr>
          <p:cNvGraphicFramePr>
            <a:graphicFrameLocks noGrp="1"/>
          </p:cNvGraphicFramePr>
          <p:nvPr/>
        </p:nvGraphicFramePr>
        <p:xfrm>
          <a:off x="542114" y="2804133"/>
          <a:ext cx="11107785" cy="377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45">
                  <a:extLst>
                    <a:ext uri="{9D8B030D-6E8A-4147-A177-3AD203B41FA5}">
                      <a16:colId xmlns:a16="http://schemas.microsoft.com/office/drawing/2014/main" val="227899650"/>
                    </a:ext>
                  </a:extLst>
                </a:gridCol>
                <a:gridCol w="9560940">
                  <a:extLst>
                    <a:ext uri="{9D8B030D-6E8A-4147-A177-3AD203B41FA5}">
                      <a16:colId xmlns:a16="http://schemas.microsoft.com/office/drawing/2014/main" val="3065594203"/>
                    </a:ext>
                  </a:extLst>
                </a:gridCol>
              </a:tblGrid>
              <a:tr h="713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需求分类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个人主页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12267"/>
                  </a:ext>
                </a:extLst>
              </a:tr>
              <a:tr h="30572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核心需求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MY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查看、编辑个人及亲友信息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设置个人目标、查看打卡所获积分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查看收藏的动态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设置服药提醒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使用友情链接进行反馈、答疑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02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0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83BE25C-7F05-1A50-CD52-42D5E234B5E5}"/>
              </a:ext>
            </a:extLst>
          </p:cNvPr>
          <p:cNvSpPr/>
          <p:nvPr/>
        </p:nvSpPr>
        <p:spPr>
          <a:xfrm>
            <a:off x="4394562" y="1775761"/>
            <a:ext cx="3402875" cy="61395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931D6F5-CF87-B2EE-F246-0A96C654686F}"/>
              </a:ext>
            </a:extLst>
          </p:cNvPr>
          <p:cNvSpPr txBox="1"/>
          <p:nvPr/>
        </p:nvSpPr>
        <p:spPr>
          <a:xfrm>
            <a:off x="5195899" y="824719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需求分析</a:t>
            </a:r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3D9C96F8-9544-BCF5-D2DC-C9FCBD6DC2B5}"/>
              </a:ext>
            </a:extLst>
          </p:cNvPr>
          <p:cNvSpPr/>
          <p:nvPr/>
        </p:nvSpPr>
        <p:spPr>
          <a:xfrm>
            <a:off x="542113" y="1765424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209DE-644C-CCB4-0063-D87D4224CD8B}"/>
              </a:ext>
            </a:extLst>
          </p:cNvPr>
          <p:cNvSpPr txBox="1"/>
          <p:nvPr/>
        </p:nvSpPr>
        <p:spPr>
          <a:xfrm>
            <a:off x="1196343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三高患者</a:t>
            </a:r>
            <a:endParaRPr lang="en-MY" sz="2000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56FD6-F288-133A-1702-7E57A551683F}"/>
              </a:ext>
            </a:extLst>
          </p:cNvPr>
          <p:cNvSpPr txBox="1"/>
          <p:nvPr/>
        </p:nvSpPr>
        <p:spPr>
          <a:xfrm>
            <a:off x="5048798" y="1882683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/>
              <a:t>患者监护人</a:t>
            </a:r>
            <a:endParaRPr lang="en-MY" sz="2000" b="1" spc="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6C39A-06C0-9325-A2DF-5EB501E943CB}"/>
              </a:ext>
            </a:extLst>
          </p:cNvPr>
          <p:cNvSpPr txBox="1"/>
          <p:nvPr/>
        </p:nvSpPr>
        <p:spPr>
          <a:xfrm>
            <a:off x="8944799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应用管理人员</a:t>
            </a:r>
            <a:endParaRPr lang="en-MY" sz="2000" spc="300" dirty="0"/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982FF540-7270-2BB7-B813-D76B9D8331E5}"/>
              </a:ext>
            </a:extLst>
          </p:cNvPr>
          <p:cNvSpPr/>
          <p:nvPr/>
        </p:nvSpPr>
        <p:spPr>
          <a:xfrm>
            <a:off x="8247022" y="1775761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C20BDD7F-FA0F-AF56-4877-55EEC467B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739452"/>
              </p:ext>
            </p:extLst>
          </p:nvPr>
        </p:nvGraphicFramePr>
        <p:xfrm>
          <a:off x="542114" y="2804133"/>
          <a:ext cx="11107785" cy="377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45">
                  <a:extLst>
                    <a:ext uri="{9D8B030D-6E8A-4147-A177-3AD203B41FA5}">
                      <a16:colId xmlns:a16="http://schemas.microsoft.com/office/drawing/2014/main" val="227899650"/>
                    </a:ext>
                  </a:extLst>
                </a:gridCol>
                <a:gridCol w="9560940">
                  <a:extLst>
                    <a:ext uri="{9D8B030D-6E8A-4147-A177-3AD203B41FA5}">
                      <a16:colId xmlns:a16="http://schemas.microsoft.com/office/drawing/2014/main" val="3065594203"/>
                    </a:ext>
                  </a:extLst>
                </a:gridCol>
              </a:tblGrid>
              <a:tr h="713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需求分类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被监护人管理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12267"/>
                  </a:ext>
                </a:extLst>
              </a:tr>
              <a:tr h="30572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核心需求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MY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绑定被监护的患者信息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查看被监护人各项指标信息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获取被监护人指标异常的信息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02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18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982FF540-7270-2BB7-B813-D76B9D8331E5}"/>
              </a:ext>
            </a:extLst>
          </p:cNvPr>
          <p:cNvSpPr/>
          <p:nvPr/>
        </p:nvSpPr>
        <p:spPr>
          <a:xfrm>
            <a:off x="8247022" y="1775761"/>
            <a:ext cx="3402875" cy="61395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931D6F5-CF87-B2EE-F246-0A96C654686F}"/>
              </a:ext>
            </a:extLst>
          </p:cNvPr>
          <p:cNvSpPr txBox="1"/>
          <p:nvPr/>
        </p:nvSpPr>
        <p:spPr>
          <a:xfrm>
            <a:off x="5195899" y="824719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需求分析</a:t>
            </a:r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3D9C96F8-9544-BCF5-D2DC-C9FCBD6DC2B5}"/>
              </a:ext>
            </a:extLst>
          </p:cNvPr>
          <p:cNvSpPr/>
          <p:nvPr/>
        </p:nvSpPr>
        <p:spPr>
          <a:xfrm>
            <a:off x="542113" y="1765424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209DE-644C-CCB4-0063-D87D4224CD8B}"/>
              </a:ext>
            </a:extLst>
          </p:cNvPr>
          <p:cNvSpPr txBox="1"/>
          <p:nvPr/>
        </p:nvSpPr>
        <p:spPr>
          <a:xfrm>
            <a:off x="1196343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三高患者</a:t>
            </a:r>
            <a:endParaRPr lang="en-MY" sz="2000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56FD6-F288-133A-1702-7E57A551683F}"/>
              </a:ext>
            </a:extLst>
          </p:cNvPr>
          <p:cNvSpPr txBox="1"/>
          <p:nvPr/>
        </p:nvSpPr>
        <p:spPr>
          <a:xfrm>
            <a:off x="5048798" y="1882683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患者监护人</a:t>
            </a:r>
            <a:endParaRPr lang="en-MY" sz="2000" spc="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6C39A-06C0-9325-A2DF-5EB501E943CB}"/>
              </a:ext>
            </a:extLst>
          </p:cNvPr>
          <p:cNvSpPr txBox="1"/>
          <p:nvPr/>
        </p:nvSpPr>
        <p:spPr>
          <a:xfrm>
            <a:off x="8944799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/>
              <a:t>应用管理人员</a:t>
            </a:r>
            <a:endParaRPr lang="en-MY" sz="2000" b="1" spc="300" dirty="0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83BE25C-7F05-1A50-CD52-42D5E234B5E5}"/>
              </a:ext>
            </a:extLst>
          </p:cNvPr>
          <p:cNvSpPr/>
          <p:nvPr/>
        </p:nvSpPr>
        <p:spPr>
          <a:xfrm>
            <a:off x="4394562" y="1775761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C20BDD7F-FA0F-AF56-4877-55EEC467B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295576"/>
              </p:ext>
            </p:extLst>
          </p:nvPr>
        </p:nvGraphicFramePr>
        <p:xfrm>
          <a:off x="542114" y="2804133"/>
          <a:ext cx="11107785" cy="377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45">
                  <a:extLst>
                    <a:ext uri="{9D8B030D-6E8A-4147-A177-3AD203B41FA5}">
                      <a16:colId xmlns:a16="http://schemas.microsoft.com/office/drawing/2014/main" val="227899650"/>
                    </a:ext>
                  </a:extLst>
                </a:gridCol>
                <a:gridCol w="3186980">
                  <a:extLst>
                    <a:ext uri="{9D8B030D-6E8A-4147-A177-3AD203B41FA5}">
                      <a16:colId xmlns:a16="http://schemas.microsoft.com/office/drawing/2014/main" val="3065594203"/>
                    </a:ext>
                  </a:extLst>
                </a:gridCol>
                <a:gridCol w="3186980">
                  <a:extLst>
                    <a:ext uri="{9D8B030D-6E8A-4147-A177-3AD203B41FA5}">
                      <a16:colId xmlns:a16="http://schemas.microsoft.com/office/drawing/2014/main" val="3769408194"/>
                    </a:ext>
                  </a:extLst>
                </a:gridCol>
                <a:gridCol w="3186980">
                  <a:extLst>
                    <a:ext uri="{9D8B030D-6E8A-4147-A177-3AD203B41FA5}">
                      <a16:colId xmlns:a16="http://schemas.microsoft.com/office/drawing/2014/main" val="3391760605"/>
                    </a:ext>
                  </a:extLst>
                </a:gridCol>
              </a:tblGrid>
              <a:tr h="713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需求分类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身份认证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知识科普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交流社区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12267"/>
                  </a:ext>
                </a:extLst>
              </a:tr>
              <a:tr h="30572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核心需求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MY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管理员登录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身份验证后访问管理后台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dirty="0"/>
                        <a:t>搜索、筛选部分帖子</a:t>
                      </a:r>
                      <a:endParaRPr lang="en-MY" altLang="zh-CN" dirty="0"/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dirty="0"/>
                        <a:t>编辑、删除科普文章内容</a:t>
                      </a:r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查阅帖子被举报情况，删除违规帖子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增加、删除交流社区的话题</a:t>
                      </a:r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02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2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3648863" y="3082852"/>
            <a:ext cx="7504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sym typeface="Arial"/>
              </a:rPr>
              <a:t>系统架构与技术选型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648863" y="1636302"/>
            <a:ext cx="3768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03 </a:t>
            </a:r>
            <a:r>
              <a:rPr lang="en-US" altLang="zh-CN" sz="44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PART</a:t>
            </a:r>
            <a:endParaRPr lang="zh-CN" altLang="en-US" sz="8800" b="1" spc="-300" dirty="0"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118" name="TextBox 7"/>
          <p:cNvSpPr>
            <a:spLocks noChangeArrowheads="1"/>
          </p:cNvSpPr>
          <p:nvPr/>
        </p:nvSpPr>
        <p:spPr bwMode="auto">
          <a:xfrm>
            <a:off x="3759682" y="4129644"/>
            <a:ext cx="47287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A05</a:t>
            </a:r>
            <a:r>
              <a:rPr lang="zh-CN" altLang="en-US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组：林嘉纹 马喆轩 魏科宇 余超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533496" y="6002023"/>
            <a:ext cx="60765" cy="368977"/>
            <a:chOff x="11669485" y="609600"/>
            <a:chExt cx="60765" cy="368977"/>
          </a:xfrm>
        </p:grpSpPr>
        <p:sp>
          <p:nvSpPr>
            <p:cNvPr id="101" name="椭圆 100"/>
            <p:cNvSpPr/>
            <p:nvPr/>
          </p:nvSpPr>
          <p:spPr>
            <a:xfrm>
              <a:off x="11669485" y="609600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669485" y="763706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1669485" y="917812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5A16ED01-AC9F-F210-A0CD-85F22973984C}"/>
              </a:ext>
            </a:extLst>
          </p:cNvPr>
          <p:cNvSpPr txBox="1"/>
          <p:nvPr/>
        </p:nvSpPr>
        <p:spPr>
          <a:xfrm>
            <a:off x="5195900" y="824719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技术选型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ADCA21-A9ED-0589-4A6D-E54E78DDB00D}"/>
              </a:ext>
            </a:extLst>
          </p:cNvPr>
          <p:cNvSpPr txBox="1"/>
          <p:nvPr/>
        </p:nvSpPr>
        <p:spPr>
          <a:xfrm>
            <a:off x="2238373" y="2133132"/>
            <a:ext cx="771525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j-lt"/>
              </a:rPr>
              <a:t>前端使用</a:t>
            </a:r>
            <a:r>
              <a:rPr lang="en-US" altLang="zh-CN" dirty="0">
                <a:latin typeface="+mj-lt"/>
              </a:rPr>
              <a:t>Dart</a:t>
            </a:r>
            <a:r>
              <a:rPr lang="zh-CN" altLang="en-US" dirty="0">
                <a:latin typeface="+mj-lt"/>
              </a:rPr>
              <a:t>语言和</a:t>
            </a:r>
            <a:r>
              <a:rPr lang="en-US" altLang="zh-CN" dirty="0">
                <a:latin typeface="+mj-lt"/>
              </a:rPr>
              <a:t>FlutterSDK</a:t>
            </a:r>
            <a:r>
              <a:rPr lang="zh-CN" altLang="en-US" dirty="0">
                <a:latin typeface="+mj-lt"/>
              </a:rPr>
              <a:t>以构建跨平台移动应用</a:t>
            </a:r>
            <a:endParaRPr lang="en-US" altLang="zh-CN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j-lt"/>
              </a:rPr>
              <a:t>管理后台使用</a:t>
            </a:r>
            <a:r>
              <a:rPr lang="en-US" altLang="zh-CN" dirty="0">
                <a:latin typeface="+mj-lt"/>
              </a:rPr>
              <a:t>Vue</a:t>
            </a:r>
            <a:r>
              <a:rPr lang="zh-CN" altLang="en-US" dirty="0">
                <a:latin typeface="+mj-lt"/>
              </a:rPr>
              <a:t>框架与</a:t>
            </a:r>
            <a:r>
              <a:rPr lang="en-US" altLang="zh-CN" dirty="0">
                <a:latin typeface="+mj-lt"/>
              </a:rPr>
              <a:t>Element-plus</a:t>
            </a:r>
            <a:r>
              <a:rPr lang="zh-CN" altLang="en-US" dirty="0">
                <a:latin typeface="+mj-lt"/>
              </a:rPr>
              <a:t>组件库进行开发</a:t>
            </a:r>
            <a:endParaRPr lang="en-US" altLang="zh-CN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j-lt"/>
              </a:rPr>
              <a:t>后端使用</a:t>
            </a:r>
            <a:r>
              <a:rPr lang="en-US" altLang="zh-CN" dirty="0">
                <a:latin typeface="+mj-lt"/>
              </a:rPr>
              <a:t>Java</a:t>
            </a:r>
            <a:r>
              <a:rPr lang="zh-CN" altLang="en-US" dirty="0">
                <a:latin typeface="+mj-lt"/>
              </a:rPr>
              <a:t>语言，基于</a:t>
            </a:r>
            <a:r>
              <a:rPr lang="en-US" altLang="zh-CN" dirty="0">
                <a:latin typeface="+mj-lt"/>
              </a:rPr>
              <a:t>Spring</a:t>
            </a:r>
            <a:r>
              <a:rPr lang="zh-CN" altLang="en-US" dirty="0">
                <a:latin typeface="+mj-lt"/>
              </a:rPr>
              <a:t>框架下的</a:t>
            </a:r>
            <a:r>
              <a:rPr lang="en-US" altLang="zh-CN" dirty="0" err="1">
                <a:latin typeface="+mj-lt"/>
              </a:rPr>
              <a:t>SpringBoot</a:t>
            </a:r>
            <a:r>
              <a:rPr lang="zh-CN" altLang="en-US" dirty="0">
                <a:latin typeface="+mj-lt"/>
              </a:rPr>
              <a:t>和</a:t>
            </a:r>
            <a:r>
              <a:rPr lang="en-US" altLang="zh-CN" dirty="0" err="1">
                <a:latin typeface="+mj-lt"/>
              </a:rPr>
              <a:t>SpringSecurity</a:t>
            </a:r>
            <a:r>
              <a:rPr lang="zh-CN" altLang="en-US" dirty="0">
                <a:latin typeface="+mj-lt"/>
              </a:rPr>
              <a:t>等套件进行开发</a:t>
            </a:r>
            <a:endParaRPr lang="en-US" altLang="zh-CN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j-lt"/>
              </a:rPr>
              <a:t>以关系型数据库</a:t>
            </a:r>
            <a:r>
              <a:rPr lang="en-US" altLang="zh-CN" dirty="0">
                <a:latin typeface="+mj-lt"/>
              </a:rPr>
              <a:t>MySQL</a:t>
            </a:r>
            <a:r>
              <a:rPr lang="zh-CN" altLang="en-US" dirty="0">
                <a:latin typeface="+mj-lt"/>
              </a:rPr>
              <a:t>进行数据的持久化存储，配合使用</a:t>
            </a:r>
            <a:r>
              <a:rPr lang="en-US" altLang="zh-CN" dirty="0">
                <a:latin typeface="+mj-lt"/>
              </a:rPr>
              <a:t>Redis</a:t>
            </a:r>
            <a:r>
              <a:rPr lang="zh-CN" altLang="en-US" dirty="0">
                <a:latin typeface="+mj-lt"/>
              </a:rPr>
              <a:t>储存</a:t>
            </a:r>
            <a:r>
              <a:rPr lang="en-US" altLang="zh-CN" dirty="0">
                <a:latin typeface="+mj-lt"/>
              </a:rPr>
              <a:t>Key-Value</a:t>
            </a:r>
            <a:r>
              <a:rPr lang="zh-CN" altLang="en-US" dirty="0">
                <a:latin typeface="+mj-lt"/>
              </a:rPr>
              <a:t>型数据、进行数据缓存，减轻</a:t>
            </a:r>
            <a:r>
              <a:rPr lang="en-US" altLang="zh-CN" dirty="0">
                <a:latin typeface="+mj-lt"/>
              </a:rPr>
              <a:t>MySQL</a:t>
            </a:r>
            <a:r>
              <a:rPr lang="zh-CN" altLang="en-US" dirty="0">
                <a:latin typeface="+mj-lt"/>
              </a:rPr>
              <a:t>压力</a:t>
            </a:r>
            <a:endParaRPr lang="en-US" altLang="zh-CN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j-lt"/>
              </a:rPr>
              <a:t>使用</a:t>
            </a:r>
            <a:r>
              <a:rPr lang="en-US" altLang="zh-CN" dirty="0">
                <a:latin typeface="+mj-lt"/>
              </a:rPr>
              <a:t>RabbitMQ</a:t>
            </a:r>
            <a:r>
              <a:rPr lang="zh-CN" altLang="en-US" dirty="0">
                <a:latin typeface="+mj-lt"/>
              </a:rPr>
              <a:t>作为消息队列服务器，进行耗时任务的转发</a:t>
            </a:r>
            <a:endParaRPr lang="en-US" altLang="zh-CN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17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00">
        <p14:reveal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AEF2540E-26F1-DF57-477A-7A29EC9AD9B8}"/>
              </a:ext>
            </a:extLst>
          </p:cNvPr>
          <p:cNvSpPr txBox="1"/>
          <p:nvPr/>
        </p:nvSpPr>
        <p:spPr>
          <a:xfrm>
            <a:off x="5195899" y="824719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系统架构</a:t>
            </a:r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881DBC0B-BA47-D9A7-D634-1E016A0FEAB9}"/>
              </a:ext>
            </a:extLst>
          </p:cNvPr>
          <p:cNvSpPr/>
          <p:nvPr/>
        </p:nvSpPr>
        <p:spPr>
          <a:xfrm>
            <a:off x="1264920" y="1905000"/>
            <a:ext cx="9044940" cy="1775461"/>
          </a:xfrm>
          <a:prstGeom prst="flowChartAlternateProcess">
            <a:avLst/>
          </a:prstGeom>
          <a:noFill/>
          <a:ln w="22225"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0BB058-CFC0-A7EF-748C-E918EB0D084F}"/>
              </a:ext>
            </a:extLst>
          </p:cNvPr>
          <p:cNvSpPr/>
          <p:nvPr/>
        </p:nvSpPr>
        <p:spPr>
          <a:xfrm>
            <a:off x="1536083" y="2106962"/>
            <a:ext cx="1569720" cy="1394394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View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[Widget]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E4EDB5-1C12-9056-CFD0-969E3A5DAF9A}"/>
              </a:ext>
            </a:extLst>
          </p:cNvPr>
          <p:cNvSpPr/>
          <p:nvPr/>
        </p:nvSpPr>
        <p:spPr>
          <a:xfrm>
            <a:off x="4363013" y="2106962"/>
            <a:ext cx="1569720" cy="1394394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ModelView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[Change Notifier]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35C7FC6-257A-E39F-AA3D-EE84DC4D8890}"/>
              </a:ext>
            </a:extLst>
          </p:cNvPr>
          <p:cNvGrpSpPr/>
          <p:nvPr/>
        </p:nvGrpSpPr>
        <p:grpSpPr>
          <a:xfrm>
            <a:off x="6566665" y="2106962"/>
            <a:ext cx="3465974" cy="1394394"/>
            <a:chOff x="7189943" y="2106963"/>
            <a:chExt cx="3465974" cy="139439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C6959F9-4440-0371-8E30-23179A8D86AC}"/>
                </a:ext>
              </a:extLst>
            </p:cNvPr>
            <p:cNvSpPr/>
            <p:nvPr/>
          </p:nvSpPr>
          <p:spPr>
            <a:xfrm>
              <a:off x="7189943" y="2106963"/>
              <a:ext cx="3465974" cy="139439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B897019-3830-56B7-DCAE-230ADA5E8C64}"/>
                </a:ext>
              </a:extLst>
            </p:cNvPr>
            <p:cNvSpPr/>
            <p:nvPr/>
          </p:nvSpPr>
          <p:spPr>
            <a:xfrm>
              <a:off x="7401618" y="2529838"/>
              <a:ext cx="1121935" cy="54864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F9D004C-7DF3-A389-4C46-4F3D34941DA9}"/>
                </a:ext>
              </a:extLst>
            </p:cNvPr>
            <p:cNvSpPr/>
            <p:nvPr/>
          </p:nvSpPr>
          <p:spPr>
            <a:xfrm>
              <a:off x="9350341" y="2529838"/>
              <a:ext cx="1107037" cy="54864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APIs</a:t>
              </a: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99DB15A-15B6-A9D7-63FC-0A02FD236570}"/>
              </a:ext>
            </a:extLst>
          </p:cNvPr>
          <p:cNvCxnSpPr>
            <a:cxnSpLocks/>
          </p:cNvCxnSpPr>
          <p:nvPr/>
        </p:nvCxnSpPr>
        <p:spPr>
          <a:xfrm flipH="1">
            <a:off x="3105803" y="3009902"/>
            <a:ext cx="1225462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F9C1124-26F6-9FA0-BFD0-A0B936373EBD}"/>
              </a:ext>
            </a:extLst>
          </p:cNvPr>
          <p:cNvSpPr txBox="1"/>
          <p:nvPr/>
        </p:nvSpPr>
        <p:spPr>
          <a:xfrm>
            <a:off x="3392808" y="235844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Action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1081F2-A60A-A933-3803-93C28CAC03B5}"/>
              </a:ext>
            </a:extLst>
          </p:cNvPr>
          <p:cNvSpPr txBox="1"/>
          <p:nvPr/>
        </p:nvSpPr>
        <p:spPr>
          <a:xfrm>
            <a:off x="3238919" y="2979962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Response</a:t>
            </a:r>
            <a:endParaRPr lang="zh-CN" altLang="en-US" sz="1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BEBBB3D-204A-A851-C682-0D263E04BB40}"/>
              </a:ext>
            </a:extLst>
          </p:cNvPr>
          <p:cNvCxnSpPr>
            <a:cxnSpLocks/>
          </p:cNvCxnSpPr>
          <p:nvPr/>
        </p:nvCxnSpPr>
        <p:spPr>
          <a:xfrm>
            <a:off x="3105803" y="2635034"/>
            <a:ext cx="12572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2D44E4A-E165-54E5-8F9D-E5CA62683645}"/>
              </a:ext>
            </a:extLst>
          </p:cNvPr>
          <p:cNvCxnSpPr>
            <a:cxnSpLocks/>
          </p:cNvCxnSpPr>
          <p:nvPr/>
        </p:nvCxnSpPr>
        <p:spPr>
          <a:xfrm>
            <a:off x="5932733" y="2811781"/>
            <a:ext cx="63077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B5C634A-3C7F-5AEB-11C5-27775E9B6E36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>
            <a:off x="9834100" y="2804158"/>
            <a:ext cx="811039" cy="762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27680B84-5F7B-8C52-32A5-99B4B4840A92}"/>
              </a:ext>
            </a:extLst>
          </p:cNvPr>
          <p:cNvSpPr/>
          <p:nvPr/>
        </p:nvSpPr>
        <p:spPr>
          <a:xfrm>
            <a:off x="10645139" y="2114584"/>
            <a:ext cx="448840" cy="1394393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外部服务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BF169ABF-AFE1-DD81-EB0C-4640C6977401}"/>
              </a:ext>
            </a:extLst>
          </p:cNvPr>
          <p:cNvSpPr/>
          <p:nvPr/>
        </p:nvSpPr>
        <p:spPr>
          <a:xfrm>
            <a:off x="1264919" y="3977636"/>
            <a:ext cx="9829059" cy="2361762"/>
          </a:xfrm>
          <a:prstGeom prst="flowChartAlternateProcess">
            <a:avLst/>
          </a:prstGeom>
          <a:noFill/>
          <a:ln w="22225"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F1309BD-9F0F-DBEF-7DC9-ABD1DC72A4C9}"/>
              </a:ext>
            </a:extLst>
          </p:cNvPr>
          <p:cNvSpPr txBox="1"/>
          <p:nvPr/>
        </p:nvSpPr>
        <p:spPr>
          <a:xfrm>
            <a:off x="469729" y="26080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093418E-D95D-E0B5-7847-5D3882742459}"/>
              </a:ext>
            </a:extLst>
          </p:cNvPr>
          <p:cNvGrpSpPr/>
          <p:nvPr/>
        </p:nvGrpSpPr>
        <p:grpSpPr>
          <a:xfrm>
            <a:off x="1531458" y="4438400"/>
            <a:ext cx="2430780" cy="1394394"/>
            <a:chOff x="7212803" y="2144849"/>
            <a:chExt cx="2430780" cy="1394394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24D117F-C0A8-F896-63CC-BEDF6C81BBE7}"/>
                </a:ext>
              </a:extLst>
            </p:cNvPr>
            <p:cNvSpPr/>
            <p:nvPr/>
          </p:nvSpPr>
          <p:spPr>
            <a:xfrm>
              <a:off x="7212803" y="2144849"/>
              <a:ext cx="2430780" cy="139439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FilterChain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1782C2C-8999-5149-D6B1-173F74BF94E5}"/>
                </a:ext>
              </a:extLst>
            </p:cNvPr>
            <p:cNvSpPr/>
            <p:nvPr/>
          </p:nvSpPr>
          <p:spPr>
            <a:xfrm>
              <a:off x="7813814" y="2565371"/>
              <a:ext cx="303290" cy="9067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Flow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C5937EF-2DC3-03AE-9ECF-BB46B009C731}"/>
                </a:ext>
              </a:extLst>
            </p:cNvPr>
            <p:cNvSpPr/>
            <p:nvPr/>
          </p:nvSpPr>
          <p:spPr>
            <a:xfrm>
              <a:off x="7361663" y="2565371"/>
              <a:ext cx="303291" cy="9067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Cors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A4E02DC-D2B4-281B-B82C-C1D29ABC751A}"/>
                </a:ext>
              </a:extLst>
            </p:cNvPr>
            <p:cNvSpPr/>
            <p:nvPr/>
          </p:nvSpPr>
          <p:spPr>
            <a:xfrm>
              <a:off x="8265964" y="2565371"/>
              <a:ext cx="303291" cy="9067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ReqLog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9CA9CBB-8DE6-E7AE-8FFD-E90A3CB52966}"/>
                </a:ext>
              </a:extLst>
            </p:cNvPr>
            <p:cNvSpPr/>
            <p:nvPr/>
          </p:nvSpPr>
          <p:spPr>
            <a:xfrm>
              <a:off x="8718115" y="2565371"/>
              <a:ext cx="303290" cy="9067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JwtAuth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943A89A-F6D9-E62D-4507-8491D4424198}"/>
                </a:ext>
              </a:extLst>
            </p:cNvPr>
            <p:cNvSpPr/>
            <p:nvPr/>
          </p:nvSpPr>
          <p:spPr>
            <a:xfrm>
              <a:off x="9170265" y="2565371"/>
              <a:ext cx="303291" cy="9067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16C11091-17C1-817A-FDAD-FBA879E6DFA6}"/>
              </a:ext>
            </a:extLst>
          </p:cNvPr>
          <p:cNvCxnSpPr/>
          <p:nvPr/>
        </p:nvCxnSpPr>
        <p:spPr>
          <a:xfrm>
            <a:off x="7208520" y="3078478"/>
            <a:ext cx="0" cy="7391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C0F66A2B-0F05-0580-9596-484327C97EA0}"/>
              </a:ext>
            </a:extLst>
          </p:cNvPr>
          <p:cNvCxnSpPr>
            <a:cxnSpLocks/>
          </p:cNvCxnSpPr>
          <p:nvPr/>
        </p:nvCxnSpPr>
        <p:spPr>
          <a:xfrm flipH="1">
            <a:off x="1071270" y="3825240"/>
            <a:ext cx="61372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CED1EDD0-DD7A-8516-BC04-8F8F8D4E9C94}"/>
              </a:ext>
            </a:extLst>
          </p:cNvPr>
          <p:cNvCxnSpPr>
            <a:cxnSpLocks/>
            <a:endCxn id="53" idx="1"/>
          </p:cNvCxnSpPr>
          <p:nvPr/>
        </p:nvCxnSpPr>
        <p:spPr>
          <a:xfrm rot="16200000" flipH="1">
            <a:off x="642374" y="4246513"/>
            <a:ext cx="1317980" cy="46018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0DC2D027-E0BE-D409-1777-2254F1DD3683}"/>
              </a:ext>
            </a:extLst>
          </p:cNvPr>
          <p:cNvSpPr/>
          <p:nvPr/>
        </p:nvSpPr>
        <p:spPr>
          <a:xfrm>
            <a:off x="4956660" y="4438400"/>
            <a:ext cx="1263990" cy="1394394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Controller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80C87FAC-06BD-27F0-CEE6-8AB0681CB498}"/>
              </a:ext>
            </a:extLst>
          </p:cNvPr>
          <p:cNvSpPr/>
          <p:nvPr/>
        </p:nvSpPr>
        <p:spPr>
          <a:xfrm>
            <a:off x="6625798" y="4244333"/>
            <a:ext cx="955515" cy="178894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Service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F596D919-32B6-B645-E5FC-9BA2BFF04730}"/>
              </a:ext>
            </a:extLst>
          </p:cNvPr>
          <p:cNvCxnSpPr>
            <a:cxnSpLocks/>
            <a:stCxn id="53" idx="3"/>
            <a:endCxn id="88" idx="1"/>
          </p:cNvCxnSpPr>
          <p:nvPr/>
        </p:nvCxnSpPr>
        <p:spPr>
          <a:xfrm>
            <a:off x="3962238" y="5135597"/>
            <a:ext cx="9944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5E4AC59-6C2B-7737-00AF-A8B5E37ADD09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6220650" y="5135597"/>
            <a:ext cx="405148" cy="320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C106E425-C175-6825-ED6C-B86F1E8F0588}"/>
              </a:ext>
            </a:extLst>
          </p:cNvPr>
          <p:cNvSpPr txBox="1"/>
          <p:nvPr/>
        </p:nvSpPr>
        <p:spPr>
          <a:xfrm>
            <a:off x="3911080" y="4824256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Params/VO</a:t>
            </a:r>
            <a:endParaRPr lang="zh-CN" altLang="en-US" sz="1400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C26F84A-B574-0160-E8FB-0A6D6BAD953C}"/>
              </a:ext>
            </a:extLst>
          </p:cNvPr>
          <p:cNvGrpSpPr/>
          <p:nvPr/>
        </p:nvGrpSpPr>
        <p:grpSpPr>
          <a:xfrm>
            <a:off x="5588655" y="3078478"/>
            <a:ext cx="1955145" cy="1359922"/>
            <a:chOff x="5588655" y="3078478"/>
            <a:chExt cx="1955145" cy="1359922"/>
          </a:xfrm>
        </p:grpSpPr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877EB2F-9F0B-7CA1-2F76-7CD7CADF0403}"/>
                </a:ext>
              </a:extLst>
            </p:cNvPr>
            <p:cNvCxnSpPr>
              <a:cxnSpLocks/>
              <a:stCxn id="88" idx="0"/>
            </p:cNvCxnSpPr>
            <p:nvPr/>
          </p:nvCxnSpPr>
          <p:spPr>
            <a:xfrm flipV="1">
              <a:off x="5588655" y="4065764"/>
              <a:ext cx="0" cy="3726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5F8DFBCF-B656-3C4C-2B6D-2CB6DA326898}"/>
                </a:ext>
              </a:extLst>
            </p:cNvPr>
            <p:cNvGrpSpPr/>
            <p:nvPr/>
          </p:nvGrpSpPr>
          <p:grpSpPr>
            <a:xfrm>
              <a:off x="5588655" y="3078478"/>
              <a:ext cx="1955145" cy="987286"/>
              <a:chOff x="5588655" y="3078478"/>
              <a:chExt cx="1955145" cy="987286"/>
            </a:xfrm>
          </p:grpSpPr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D7DF068F-4EA0-C9AD-D419-FF27A4EED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655" y="4065764"/>
                <a:ext cx="195514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EEC76928-3278-8E80-9A31-17C432225BFE}"/>
                  </a:ext>
                </a:extLst>
              </p:cNvPr>
              <p:cNvCxnSpPr/>
              <p:nvPr/>
            </p:nvCxnSpPr>
            <p:spPr>
              <a:xfrm flipV="1">
                <a:off x="7543800" y="3078478"/>
                <a:ext cx="0" cy="98728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92175EE6-60B9-C10F-A3D6-59C5CE743E43}"/>
              </a:ext>
            </a:extLst>
          </p:cNvPr>
          <p:cNvSpPr/>
          <p:nvPr/>
        </p:nvSpPr>
        <p:spPr>
          <a:xfrm>
            <a:off x="9129737" y="4218602"/>
            <a:ext cx="1263991" cy="514749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MySQL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CE12B00C-3FEA-D77C-B493-D2A7FED60E9C}"/>
              </a:ext>
            </a:extLst>
          </p:cNvPr>
          <p:cNvSpPr/>
          <p:nvPr/>
        </p:nvSpPr>
        <p:spPr>
          <a:xfrm>
            <a:off x="8688648" y="4878222"/>
            <a:ext cx="1259868" cy="51475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Redis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2EBEFC1-1E79-4AAA-694C-60790A482ED9}"/>
              </a:ext>
            </a:extLst>
          </p:cNvPr>
          <p:cNvSpPr/>
          <p:nvPr/>
        </p:nvSpPr>
        <p:spPr>
          <a:xfrm>
            <a:off x="8688648" y="5604256"/>
            <a:ext cx="1259868" cy="51475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RabbitMQ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6A234DCE-28B1-38D2-BC51-6727BB55F0A2}"/>
              </a:ext>
            </a:extLst>
          </p:cNvPr>
          <p:cNvCxnSpPr>
            <a:cxnSpLocks/>
            <a:stCxn id="89" idx="3"/>
            <a:endCxn id="122" idx="1"/>
          </p:cNvCxnSpPr>
          <p:nvPr/>
        </p:nvCxnSpPr>
        <p:spPr>
          <a:xfrm flipV="1">
            <a:off x="7581313" y="5135597"/>
            <a:ext cx="1107335" cy="320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F81D7347-4234-8F3B-F5B8-D62F77D5F137}"/>
              </a:ext>
            </a:extLst>
          </p:cNvPr>
          <p:cNvSpPr/>
          <p:nvPr/>
        </p:nvSpPr>
        <p:spPr>
          <a:xfrm>
            <a:off x="10261785" y="4878222"/>
            <a:ext cx="665296" cy="1240784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Listener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31A587BA-29B7-FCA4-9F70-DE3EBAE4CF0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9948516" y="5861631"/>
            <a:ext cx="3132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093BC6C3-4CAE-9F1F-AC5E-9CEA75A77C01}"/>
              </a:ext>
            </a:extLst>
          </p:cNvPr>
          <p:cNvSpPr txBox="1"/>
          <p:nvPr/>
        </p:nvSpPr>
        <p:spPr>
          <a:xfrm>
            <a:off x="469729" y="49473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</a:t>
            </a:r>
          </a:p>
        </p:txBody>
      </p: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9DBA5C56-C8E7-9E1C-4956-A77192AB2AAE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7578346" y="4475977"/>
            <a:ext cx="155139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50C3C387-FADF-5A40-98DF-70488D94FD97}"/>
              </a:ext>
            </a:extLst>
          </p:cNvPr>
          <p:cNvCxnSpPr>
            <a:stCxn id="123" idx="1"/>
          </p:cNvCxnSpPr>
          <p:nvPr/>
        </p:nvCxnSpPr>
        <p:spPr>
          <a:xfrm flipH="1">
            <a:off x="7578346" y="5861631"/>
            <a:ext cx="111030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25503FEA-3D30-13F0-A32A-21A2DD36E518}"/>
              </a:ext>
            </a:extLst>
          </p:cNvPr>
          <p:cNvSpPr txBox="1"/>
          <p:nvPr/>
        </p:nvSpPr>
        <p:spPr>
          <a:xfrm>
            <a:off x="7769074" y="4168199"/>
            <a:ext cx="1269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Mapper+DTO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196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00">
        <p14:reveal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3648863" y="3082852"/>
            <a:ext cx="7028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  <a:sym typeface="Arial"/>
              </a:rPr>
              <a:t>产品原型设计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648863" y="1636302"/>
            <a:ext cx="3768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04 </a:t>
            </a:r>
            <a:r>
              <a:rPr lang="en-US" altLang="zh-CN" sz="44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PART</a:t>
            </a:r>
            <a:endParaRPr lang="zh-CN" altLang="en-US" sz="8800" b="1" spc="-300" dirty="0"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118" name="TextBox 7"/>
          <p:cNvSpPr>
            <a:spLocks noChangeArrowheads="1"/>
          </p:cNvSpPr>
          <p:nvPr/>
        </p:nvSpPr>
        <p:spPr bwMode="auto">
          <a:xfrm>
            <a:off x="3759682" y="4129644"/>
            <a:ext cx="47287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A05</a:t>
            </a:r>
            <a:r>
              <a:rPr lang="zh-CN" altLang="en-US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组：林嘉纹 马喆轩 魏科宇 余超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533496" y="6002023"/>
            <a:ext cx="60765" cy="368977"/>
            <a:chOff x="11669485" y="609600"/>
            <a:chExt cx="60765" cy="368977"/>
          </a:xfrm>
        </p:grpSpPr>
        <p:sp>
          <p:nvSpPr>
            <p:cNvPr id="101" name="椭圆 100"/>
            <p:cNvSpPr/>
            <p:nvPr/>
          </p:nvSpPr>
          <p:spPr>
            <a:xfrm>
              <a:off x="11669485" y="609600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669485" y="763706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1669485" y="917812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3"/>
          <p:cNvSpPr txBox="1"/>
          <p:nvPr/>
        </p:nvSpPr>
        <p:spPr>
          <a:xfrm>
            <a:off x="2415157" y="2383173"/>
            <a:ext cx="7994124" cy="868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完成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ea typeface="微软雅黑"/>
              <a:sym typeface="Arial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sym typeface="Arial"/>
              </a:rPr>
              <a:t>页面组成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5195900" y="1410871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原型设计</a:t>
            </a:r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>
            <a:off x="6173789" y="26949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28" name="Line 6"/>
          <p:cNvSpPr>
            <a:spLocks noChangeShapeType="1"/>
          </p:cNvSpPr>
          <p:nvPr/>
        </p:nvSpPr>
        <p:spPr bwMode="auto">
          <a:xfrm>
            <a:off x="6173789" y="26949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253743" y="36443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2" name="Line 8"/>
          <p:cNvSpPr>
            <a:spLocks noChangeShapeType="1"/>
          </p:cNvSpPr>
          <p:nvPr/>
        </p:nvSpPr>
        <p:spPr bwMode="auto">
          <a:xfrm>
            <a:off x="7253743" y="36443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5" name="Freeform 11"/>
          <p:cNvSpPr/>
          <p:nvPr/>
        </p:nvSpPr>
        <p:spPr bwMode="auto">
          <a:xfrm>
            <a:off x="6081715" y="2672755"/>
            <a:ext cx="0" cy="4763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>
            <a:off x="5918201" y="26949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>
            <a:off x="5918201" y="26949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>
            <a:off x="4972051" y="36443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>
            <a:off x="4972051" y="36443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2" name="Freeform 18"/>
          <p:cNvSpPr/>
          <p:nvPr/>
        </p:nvSpPr>
        <p:spPr bwMode="auto">
          <a:xfrm>
            <a:off x="6008689" y="2672755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3" name="Line 19"/>
          <p:cNvSpPr>
            <a:spLocks noChangeShapeType="1"/>
          </p:cNvSpPr>
          <p:nvPr/>
        </p:nvSpPr>
        <p:spPr bwMode="auto">
          <a:xfrm>
            <a:off x="6173789" y="43301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4" name="Line 20"/>
          <p:cNvSpPr>
            <a:spLocks noChangeShapeType="1"/>
          </p:cNvSpPr>
          <p:nvPr/>
        </p:nvSpPr>
        <p:spPr bwMode="auto">
          <a:xfrm>
            <a:off x="6173789" y="43301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5" name="Line 21"/>
          <p:cNvSpPr>
            <a:spLocks noChangeShapeType="1"/>
          </p:cNvSpPr>
          <p:nvPr/>
        </p:nvSpPr>
        <p:spPr bwMode="auto">
          <a:xfrm>
            <a:off x="7253743" y="33807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6" name="Line 22"/>
          <p:cNvSpPr>
            <a:spLocks noChangeShapeType="1"/>
          </p:cNvSpPr>
          <p:nvPr/>
        </p:nvSpPr>
        <p:spPr bwMode="auto">
          <a:xfrm>
            <a:off x="7253743" y="33807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7" name="Freeform 25"/>
          <p:cNvSpPr/>
          <p:nvPr/>
        </p:nvSpPr>
        <p:spPr bwMode="auto">
          <a:xfrm>
            <a:off x="6081715" y="486826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8" name="Line 26"/>
          <p:cNvSpPr>
            <a:spLocks noChangeShapeType="1"/>
          </p:cNvSpPr>
          <p:nvPr/>
        </p:nvSpPr>
        <p:spPr bwMode="auto">
          <a:xfrm>
            <a:off x="5918201" y="43301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9" name="Line 27"/>
          <p:cNvSpPr>
            <a:spLocks noChangeShapeType="1"/>
          </p:cNvSpPr>
          <p:nvPr/>
        </p:nvSpPr>
        <p:spPr bwMode="auto">
          <a:xfrm>
            <a:off x="5918201" y="43301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50" name="Line 28"/>
          <p:cNvSpPr>
            <a:spLocks noChangeShapeType="1"/>
          </p:cNvSpPr>
          <p:nvPr/>
        </p:nvSpPr>
        <p:spPr bwMode="auto">
          <a:xfrm>
            <a:off x="4972051" y="33807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51" name="Line 29"/>
          <p:cNvSpPr>
            <a:spLocks noChangeShapeType="1"/>
          </p:cNvSpPr>
          <p:nvPr/>
        </p:nvSpPr>
        <p:spPr bwMode="auto">
          <a:xfrm>
            <a:off x="4972051" y="33807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52" name="Freeform 32"/>
          <p:cNvSpPr/>
          <p:nvPr/>
        </p:nvSpPr>
        <p:spPr bwMode="auto">
          <a:xfrm>
            <a:off x="6008689" y="4868267"/>
            <a:ext cx="4763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A5C84B-8378-655B-FE4F-26F40A390B87}"/>
              </a:ext>
            </a:extLst>
          </p:cNvPr>
          <p:cNvSpPr txBox="1"/>
          <p:nvPr/>
        </p:nvSpPr>
        <p:spPr>
          <a:xfrm>
            <a:off x="1639945" y="3606384"/>
            <a:ext cx="1550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登录</a:t>
            </a:r>
            <a:endParaRPr lang="en-MY" altLang="zh-CN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首页</a:t>
            </a:r>
            <a:r>
              <a:rPr lang="en-MY" altLang="zh-CN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科普</a:t>
            </a:r>
            <a:r>
              <a:rPr lang="en-MY" altLang="zh-CN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(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分类</a:t>
            </a:r>
            <a:r>
              <a:rPr lang="en-MY" altLang="zh-CN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监护</a:t>
            </a:r>
            <a:endParaRPr lang="en-MY" altLang="zh-CN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动态</a:t>
            </a:r>
            <a:endParaRPr lang="en-MY" altLang="zh-CN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用户</a:t>
            </a:r>
            <a:endParaRPr lang="en-MY" altLang="zh-CN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Arrow: Right 12">
            <a:extLst>
              <a:ext uri="{FF2B5EF4-FFF2-40B4-BE49-F238E27FC236}">
                <a16:creationId xmlns:a16="http://schemas.microsoft.com/office/drawing/2014/main" id="{A673A540-DCC3-707F-C9F5-6A0C6BE6EB31}"/>
              </a:ext>
            </a:extLst>
          </p:cNvPr>
          <p:cNvSpPr/>
          <p:nvPr/>
        </p:nvSpPr>
        <p:spPr>
          <a:xfrm>
            <a:off x="3288173" y="4114215"/>
            <a:ext cx="472438" cy="3693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E42EFD28-633A-5148-EE85-DE039214CAAF}"/>
              </a:ext>
            </a:extLst>
          </p:cNvPr>
          <p:cNvSpPr txBox="1"/>
          <p:nvPr/>
        </p:nvSpPr>
        <p:spPr>
          <a:xfrm>
            <a:off x="3858415" y="3606384"/>
            <a:ext cx="4246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首页</a:t>
            </a:r>
            <a:endParaRPr lang="en-MY" altLang="zh-CN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血压，血糖，血脂，运动，饮食</a:t>
            </a:r>
            <a:r>
              <a:rPr lang="en-MY" altLang="zh-CN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科普（文章）</a:t>
            </a:r>
            <a:endParaRPr lang="en-MY" altLang="zh-CN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血压，血糖，血脂，运动，饮食用户</a:t>
            </a:r>
            <a:endParaRPr lang="en-MY" altLang="zh-CN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发布</a:t>
            </a:r>
            <a:endParaRPr lang="en-MY" altLang="zh-CN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设置</a:t>
            </a:r>
            <a:endParaRPr lang="en-MY" altLang="zh-CN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/>
          </a:p>
        </p:txBody>
      </p:sp>
      <p:sp>
        <p:nvSpPr>
          <p:cNvPr id="6" name="Arrow: Right 13">
            <a:extLst>
              <a:ext uri="{FF2B5EF4-FFF2-40B4-BE49-F238E27FC236}">
                <a16:creationId xmlns:a16="http://schemas.microsoft.com/office/drawing/2014/main" id="{62EBBDEE-54C4-DD7B-C450-E506FDD41E8F}"/>
              </a:ext>
            </a:extLst>
          </p:cNvPr>
          <p:cNvSpPr/>
          <p:nvPr/>
        </p:nvSpPr>
        <p:spPr>
          <a:xfrm>
            <a:off x="8203101" y="4114215"/>
            <a:ext cx="472438" cy="3693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6B80543-E615-63A1-E6BE-6F5FFFB8F432}"/>
              </a:ext>
            </a:extLst>
          </p:cNvPr>
          <p:cNvSpPr txBox="1"/>
          <p:nvPr/>
        </p:nvSpPr>
        <p:spPr>
          <a:xfrm>
            <a:off x="8773343" y="4114215"/>
            <a:ext cx="297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修改</a:t>
            </a:r>
            <a:r>
              <a:rPr lang="en-MY" altLang="zh-CN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详情数据  统计图表</a:t>
            </a:r>
            <a:endParaRPr lang="en-MY" dirty="0"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07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AF2DC007-28F3-E73E-D671-7CC9411192CA}"/>
              </a:ext>
            </a:extLst>
          </p:cNvPr>
          <p:cNvSpPr txBox="1"/>
          <p:nvPr/>
        </p:nvSpPr>
        <p:spPr>
          <a:xfrm>
            <a:off x="5195900" y="603151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原型演示</a:t>
            </a:r>
          </a:p>
        </p:txBody>
      </p:sp>
      <p:pic>
        <p:nvPicPr>
          <p:cNvPr id="5" name="TriGuard原型">
            <a:hlinkClick r:id="" action="ppaction://media"/>
            <a:extLst>
              <a:ext uri="{FF2B5EF4-FFF2-40B4-BE49-F238E27FC236}">
                <a16:creationId xmlns:a16="http://schemas.microsoft.com/office/drawing/2014/main" id="{F79F7927-7D3E-F207-B39B-71222FA5A4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2676" y="1548203"/>
            <a:ext cx="4706646" cy="47066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A9C96F9-8311-7A2C-942B-07E6A9DB645A}"/>
              </a:ext>
            </a:extLst>
          </p:cNvPr>
          <p:cNvSpPr txBox="1"/>
          <p:nvPr/>
        </p:nvSpPr>
        <p:spPr>
          <a:xfrm>
            <a:off x="8449322" y="599323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视频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8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00">
        <p14:reveal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背景图案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文本框 48"/>
          <p:cNvSpPr txBox="1"/>
          <p:nvPr/>
        </p:nvSpPr>
        <p:spPr>
          <a:xfrm>
            <a:off x="1665085" y="1587436"/>
            <a:ext cx="1538883" cy="35281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8800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汉真广标" pitchFamily="49" charset="-122"/>
                <a:ea typeface="汉真广标" pitchFamily="49" charset="-122"/>
                <a:sym typeface="Arial"/>
              </a:rPr>
              <a:t>目 录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533496" y="6002023"/>
            <a:ext cx="60765" cy="368977"/>
            <a:chOff x="11669485" y="609600"/>
            <a:chExt cx="60765" cy="368977"/>
          </a:xfrm>
        </p:grpSpPr>
        <p:sp>
          <p:nvSpPr>
            <p:cNvPr id="51" name="椭圆 50"/>
            <p:cNvSpPr/>
            <p:nvPr/>
          </p:nvSpPr>
          <p:spPr>
            <a:xfrm>
              <a:off x="11669485" y="609600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1669485" y="763706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1669485" y="917812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5847702" y="860702"/>
            <a:ext cx="841828" cy="841828"/>
          </a:xfrm>
          <a:prstGeom prst="ellipse">
            <a:avLst/>
          </a:prstGeom>
          <a:gradFill flip="none" rotWithShape="1">
            <a:gsLst>
              <a:gs pos="0">
                <a:srgbClr val="C6A7D0"/>
              </a:gs>
              <a:gs pos="100000">
                <a:srgbClr val="FBD7DB"/>
              </a:gs>
            </a:gsLst>
            <a:lin ang="2700000" scaled="1"/>
            <a:tileRect/>
          </a:gra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01</a:t>
            </a:r>
            <a:endParaRPr lang="zh-CN" altLang="en-US" sz="2800" b="1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117165" y="102000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Arial"/>
                <a:ea typeface="微软雅黑"/>
                <a:sym typeface="Arial"/>
              </a:rPr>
              <a:t>项目背景与目标</a:t>
            </a:r>
          </a:p>
        </p:txBody>
      </p:sp>
      <p:sp>
        <p:nvSpPr>
          <p:cNvPr id="70" name="椭圆 69"/>
          <p:cNvSpPr/>
          <p:nvPr/>
        </p:nvSpPr>
        <p:spPr>
          <a:xfrm>
            <a:off x="5847702" y="1958581"/>
            <a:ext cx="841828" cy="841828"/>
          </a:xfrm>
          <a:prstGeom prst="ellipse">
            <a:avLst/>
          </a:prstGeom>
          <a:gradFill flip="none" rotWithShape="1">
            <a:gsLst>
              <a:gs pos="0">
                <a:srgbClr val="C6A7D0"/>
              </a:gs>
              <a:gs pos="100000">
                <a:srgbClr val="FBD7DB"/>
              </a:gs>
            </a:gsLst>
            <a:lin ang="2700000" scaled="1"/>
            <a:tileRect/>
          </a:gra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02</a:t>
            </a:r>
            <a:endParaRPr lang="zh-CN" altLang="en-US" sz="2800" b="1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116403" y="211788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Arial"/>
                <a:ea typeface="微软雅黑"/>
                <a:sym typeface="Arial"/>
              </a:rPr>
              <a:t>用户与需求分析</a:t>
            </a:r>
          </a:p>
        </p:txBody>
      </p:sp>
      <p:sp>
        <p:nvSpPr>
          <p:cNvPr id="76" name="椭圆 75"/>
          <p:cNvSpPr/>
          <p:nvPr/>
        </p:nvSpPr>
        <p:spPr>
          <a:xfrm>
            <a:off x="5847702" y="3056460"/>
            <a:ext cx="841828" cy="841828"/>
          </a:xfrm>
          <a:prstGeom prst="ellipse">
            <a:avLst/>
          </a:prstGeom>
          <a:gradFill flip="none" rotWithShape="1">
            <a:gsLst>
              <a:gs pos="0">
                <a:srgbClr val="C6A7D0"/>
              </a:gs>
              <a:gs pos="100000">
                <a:srgbClr val="FBD7DB"/>
              </a:gs>
            </a:gsLst>
            <a:lin ang="2700000" scaled="1"/>
            <a:tileRect/>
          </a:gra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03</a:t>
            </a:r>
            <a:endParaRPr lang="zh-CN" altLang="en-US" sz="2800" b="1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116403" y="321576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Arial"/>
                <a:ea typeface="微软雅黑"/>
                <a:sym typeface="Arial"/>
              </a:rPr>
              <a:t>系统架构与技术选型</a:t>
            </a:r>
          </a:p>
        </p:txBody>
      </p:sp>
      <p:sp>
        <p:nvSpPr>
          <p:cNvPr id="80" name="椭圆 79"/>
          <p:cNvSpPr/>
          <p:nvPr/>
        </p:nvSpPr>
        <p:spPr>
          <a:xfrm>
            <a:off x="5852215" y="4154339"/>
            <a:ext cx="841828" cy="841828"/>
          </a:xfrm>
          <a:prstGeom prst="ellipse">
            <a:avLst/>
          </a:prstGeom>
          <a:gradFill flip="none" rotWithShape="1">
            <a:gsLst>
              <a:gs pos="0">
                <a:srgbClr val="C6A7D0"/>
              </a:gs>
              <a:gs pos="100000">
                <a:srgbClr val="FBD7DB"/>
              </a:gs>
            </a:gsLst>
            <a:lin ang="2700000" scaled="1"/>
            <a:tileRect/>
          </a:gra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04</a:t>
            </a:r>
            <a:endParaRPr lang="zh-CN" altLang="en-US" sz="2800" b="1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116403" y="431364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Arial"/>
                <a:ea typeface="微软雅黑"/>
                <a:sym typeface="Arial"/>
              </a:rPr>
              <a:t>产品原型设计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2E5F3E8-7957-B407-DC9F-BFA61F9A8166}"/>
              </a:ext>
            </a:extLst>
          </p:cNvPr>
          <p:cNvSpPr/>
          <p:nvPr/>
        </p:nvSpPr>
        <p:spPr>
          <a:xfrm>
            <a:off x="5847702" y="5252218"/>
            <a:ext cx="841828" cy="841828"/>
          </a:xfrm>
          <a:prstGeom prst="ellipse">
            <a:avLst/>
          </a:prstGeom>
          <a:gradFill flip="none" rotWithShape="1">
            <a:gsLst>
              <a:gs pos="0">
                <a:srgbClr val="C6A7D0"/>
              </a:gs>
              <a:gs pos="100000">
                <a:srgbClr val="FBD7DB"/>
              </a:gs>
            </a:gsLst>
            <a:lin ang="2700000" scaled="1"/>
            <a:tileRect/>
          </a:gra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05</a:t>
            </a:r>
            <a:endParaRPr lang="zh-CN" altLang="en-US" sz="2800" b="1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79F9F-5984-031B-FC2F-8058BD0E5C58}"/>
              </a:ext>
            </a:extLst>
          </p:cNvPr>
          <p:cNvSpPr txBox="1"/>
          <p:nvPr/>
        </p:nvSpPr>
        <p:spPr>
          <a:xfrm>
            <a:off x="7116403" y="541152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Arial"/>
                <a:ea typeface="微软雅黑"/>
                <a:sym typeface="Arial"/>
              </a:rPr>
              <a:t>开发迭代计划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3648863" y="3082852"/>
            <a:ext cx="7028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  <a:sym typeface="Arial"/>
              </a:rPr>
              <a:t>开发迭代计划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648863" y="1636302"/>
            <a:ext cx="3768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05 </a:t>
            </a:r>
            <a:r>
              <a:rPr lang="en-US" altLang="zh-CN" sz="44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PART</a:t>
            </a:r>
            <a:endParaRPr lang="zh-CN" altLang="en-US" sz="8800" b="1" spc="-300" dirty="0"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118" name="TextBox 7"/>
          <p:cNvSpPr>
            <a:spLocks noChangeArrowheads="1"/>
          </p:cNvSpPr>
          <p:nvPr/>
        </p:nvSpPr>
        <p:spPr bwMode="auto">
          <a:xfrm>
            <a:off x="3759682" y="4129644"/>
            <a:ext cx="47287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A05</a:t>
            </a:r>
            <a:r>
              <a:rPr lang="zh-CN" altLang="en-US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组：林嘉纹 马喆轩 魏科宇 余超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533496" y="6002023"/>
            <a:ext cx="60765" cy="368977"/>
            <a:chOff x="11669485" y="609600"/>
            <a:chExt cx="60765" cy="368977"/>
          </a:xfrm>
        </p:grpSpPr>
        <p:sp>
          <p:nvSpPr>
            <p:cNvPr id="101" name="椭圆 100"/>
            <p:cNvSpPr/>
            <p:nvPr/>
          </p:nvSpPr>
          <p:spPr>
            <a:xfrm>
              <a:off x="11669485" y="609600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669485" y="763706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1669485" y="917812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27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209D5CD-0EA2-605B-0EB3-E31BC12A3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24610"/>
              </p:ext>
            </p:extLst>
          </p:nvPr>
        </p:nvGraphicFramePr>
        <p:xfrm>
          <a:off x="1957070" y="1748366"/>
          <a:ext cx="8277860" cy="4012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464">
                  <a:extLst>
                    <a:ext uri="{9D8B030D-6E8A-4147-A177-3AD203B41FA5}">
                      <a16:colId xmlns:a16="http://schemas.microsoft.com/office/drawing/2014/main" val="316379941"/>
                    </a:ext>
                  </a:extLst>
                </a:gridCol>
                <a:gridCol w="1241679">
                  <a:extLst>
                    <a:ext uri="{9D8B030D-6E8A-4147-A177-3AD203B41FA5}">
                      <a16:colId xmlns:a16="http://schemas.microsoft.com/office/drawing/2014/main" val="4113426167"/>
                    </a:ext>
                  </a:extLst>
                </a:gridCol>
                <a:gridCol w="5830717">
                  <a:extLst>
                    <a:ext uri="{9D8B030D-6E8A-4147-A177-3AD203B41FA5}">
                      <a16:colId xmlns:a16="http://schemas.microsoft.com/office/drawing/2014/main" val="3682913445"/>
                    </a:ext>
                  </a:extLst>
                </a:gridCol>
              </a:tblGrid>
              <a:tr h="7967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轮次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周次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任务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523489"/>
                  </a:ext>
                </a:extLst>
              </a:tr>
              <a:tr h="803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第一轮 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第 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LMRoman10-Regular-Identity-H"/>
                        </a:rPr>
                        <a:t>8-9 </a:t>
                      </a:r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周 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完成账号注册登录、指数和饮食记录的相关功能，发布版本 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LMRoman10-Regular-Identity-H"/>
                        </a:rPr>
                        <a:t>1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567394"/>
                  </a:ext>
                </a:extLst>
              </a:tr>
              <a:tr h="803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第二轮 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第 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LMRoman10-Regular-Identity-H"/>
                        </a:rPr>
                        <a:t>10-11 </a:t>
                      </a:r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周 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完成运动记录、知识科普和交流社区的相关功能，发布版本 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LMRoman10-Regular-Identity-H"/>
                        </a:rPr>
                        <a:t>2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587685"/>
                  </a:ext>
                </a:extLst>
              </a:tr>
              <a:tr h="803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第三轮 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第 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LMRoman10-Regular-Identity-H"/>
                        </a:rPr>
                        <a:t>12-13 </a:t>
                      </a:r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周 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完成监护人监督患者、群组管理和监督提醒的相关功能，发布版本 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LMRoman10-Regular-Identity-H"/>
                        </a:rPr>
                        <a:t>3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993204"/>
                  </a:ext>
                </a:extLst>
              </a:tr>
              <a:tr h="803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第四轮 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第 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LMRoman10-Regular-Identity-H"/>
                        </a:rPr>
                        <a:t>14 </a:t>
                      </a:r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周 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完成管理员管理知识科普区和交流社区的相关功能，发布版本 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LMRoman10-Regular-Identity-H"/>
                        </a:rPr>
                        <a:t>4</a:t>
                      </a:r>
                      <a:r>
                        <a:rPr lang="zh-CN" altLang="en-US" sz="1400" b="0" i="0" dirty="0">
                          <a:solidFill>
                            <a:srgbClr val="000000"/>
                          </a:solidFill>
                          <a:effectLst/>
                          <a:latin typeface="FandolSong-Regular-Identity-H"/>
                        </a:rPr>
                        <a:t>，设计使用教程，完善文档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162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85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00">
        <p14:reveal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3522450" y="3080834"/>
            <a:ext cx="702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tx1"/>
                </a:solidFill>
                <a:sym typeface="Arial"/>
              </a:rPr>
              <a:t>感谢您的观看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25400" dist="25400" dir="2700000" algn="tl">
                  <a:srgbClr val="000000">
                    <a:alpha val="20000"/>
                  </a:srgbClr>
                </a:outerShdw>
              </a:effectLst>
              <a:uLnTx/>
              <a:uFillTx/>
              <a:sym typeface="Arial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522450" y="1847358"/>
            <a:ext cx="9524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TriGuard-</a:t>
            </a:r>
            <a:r>
              <a:rPr lang="zh-CN" altLang="en-US" sz="72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三高助手</a:t>
            </a:r>
            <a:endParaRPr kumimoji="0" lang="zh-CN" altLang="en-US" sz="7200" b="1" i="0" u="none" strike="noStrike" kern="1200" cap="none" spc="-300" normalizeH="0" baseline="0" noProof="0" dirty="0">
              <a:ln>
                <a:noFill/>
              </a:ln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118" name="TextBox 7"/>
          <p:cNvSpPr>
            <a:spLocks noChangeArrowheads="1"/>
          </p:cNvSpPr>
          <p:nvPr/>
        </p:nvSpPr>
        <p:spPr bwMode="auto">
          <a:xfrm>
            <a:off x="3657417" y="4105273"/>
            <a:ext cx="5189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"/>
                <a:ea typeface="微软雅黑"/>
                <a:cs typeface="+mn-ea"/>
                <a:sym typeface="Arial"/>
              </a:rPr>
              <a:t>A05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"/>
                <a:ea typeface="微软雅黑"/>
                <a:cs typeface="+mn-ea"/>
                <a:sym typeface="Arial"/>
              </a:rPr>
              <a:t>组：林嘉纹、马喆轩、魏科宇、余超</a:t>
            </a:r>
          </a:p>
        </p:txBody>
      </p:sp>
      <p:sp>
        <p:nvSpPr>
          <p:cNvPr id="119" name="矩形 118"/>
          <p:cNvSpPr/>
          <p:nvPr/>
        </p:nvSpPr>
        <p:spPr>
          <a:xfrm>
            <a:off x="5321999" y="4894813"/>
            <a:ext cx="154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时间：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2023.11.08</a:t>
            </a: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533496" y="6002023"/>
            <a:ext cx="60765" cy="368977"/>
            <a:chOff x="11669485" y="609600"/>
            <a:chExt cx="60765" cy="368977"/>
          </a:xfrm>
        </p:grpSpPr>
        <p:sp>
          <p:nvSpPr>
            <p:cNvPr id="101" name="椭圆 100"/>
            <p:cNvSpPr/>
            <p:nvPr/>
          </p:nvSpPr>
          <p:spPr>
            <a:xfrm>
              <a:off x="11669485" y="609600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669485" y="763706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1669485" y="917812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5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3648863" y="3082852"/>
            <a:ext cx="7028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sym typeface="Arial"/>
              </a:rPr>
              <a:t>项目背景与目标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648863" y="1636302"/>
            <a:ext cx="3768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01 </a:t>
            </a:r>
            <a:r>
              <a:rPr lang="en-US" altLang="zh-CN" sz="44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PART</a:t>
            </a:r>
            <a:endParaRPr lang="zh-CN" altLang="en-US" sz="8800" b="1" spc="-300" dirty="0"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118" name="TextBox 7"/>
          <p:cNvSpPr>
            <a:spLocks noChangeArrowheads="1"/>
          </p:cNvSpPr>
          <p:nvPr/>
        </p:nvSpPr>
        <p:spPr bwMode="auto">
          <a:xfrm>
            <a:off x="3759682" y="4129644"/>
            <a:ext cx="47287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A05</a:t>
            </a:r>
            <a:r>
              <a:rPr lang="zh-CN" altLang="en-US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组：林嘉纹 马喆轩 魏科宇 余超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533496" y="6002023"/>
            <a:ext cx="60765" cy="368977"/>
            <a:chOff x="11669485" y="609600"/>
            <a:chExt cx="60765" cy="368977"/>
          </a:xfrm>
        </p:grpSpPr>
        <p:sp>
          <p:nvSpPr>
            <p:cNvPr id="101" name="椭圆 100"/>
            <p:cNvSpPr/>
            <p:nvPr/>
          </p:nvSpPr>
          <p:spPr>
            <a:xfrm>
              <a:off x="11669485" y="609600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669485" y="763706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1669485" y="917812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3"/>
          <p:cNvSpPr txBox="1"/>
          <p:nvPr/>
        </p:nvSpPr>
        <p:spPr>
          <a:xfrm>
            <a:off x="2098938" y="2302025"/>
            <a:ext cx="7994124" cy="2253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ea typeface="汉真广标"/>
                <a:sym typeface="Arial"/>
              </a:rPr>
              <a:t>近年来，随着生活节奏的加快和饮食习惯的改变，三高人群（高血压、高血糖、高血脂）数量急速增长。据统计，中国约有</a:t>
            </a:r>
            <a:r>
              <a:rPr lang="en-US" altLang="zh-CN" sz="20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ea typeface="汉真广标"/>
                <a:sym typeface="Arial"/>
              </a:rPr>
              <a:t>2.4</a:t>
            </a:r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ea typeface="汉真广标"/>
                <a:sym typeface="Arial"/>
              </a:rPr>
              <a:t>亿高血压患者、</a:t>
            </a:r>
            <a:r>
              <a:rPr lang="en-US" altLang="zh-CN" sz="20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ea typeface="汉真广标"/>
                <a:sym typeface="Arial"/>
              </a:rPr>
              <a:t>1.2</a:t>
            </a:r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ea typeface="汉真广标"/>
                <a:sym typeface="Arial"/>
              </a:rPr>
              <a:t>亿糖尿病患者，以及众多的高血脂患者。有些疾病在未被控制时，会导致严重的健康问题，如心血管疾病、中风、肾脏病等。在这样的背景下，许多三高患者面临日常管理和健康教育的需求</a:t>
            </a:r>
            <a:r>
              <a:rPr lang="zh-CN" altLang="en-US" sz="1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ea typeface="汉真广标"/>
                <a:sym typeface="Arial"/>
              </a:rPr>
              <a:t>。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5195900" y="1558250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社会需求</a:t>
            </a:r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>
            <a:off x="6173789" y="26949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28" name="Line 6"/>
          <p:cNvSpPr>
            <a:spLocks noChangeShapeType="1"/>
          </p:cNvSpPr>
          <p:nvPr/>
        </p:nvSpPr>
        <p:spPr bwMode="auto">
          <a:xfrm>
            <a:off x="6173789" y="26949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253743" y="36443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2" name="Line 8"/>
          <p:cNvSpPr>
            <a:spLocks noChangeShapeType="1"/>
          </p:cNvSpPr>
          <p:nvPr/>
        </p:nvSpPr>
        <p:spPr bwMode="auto">
          <a:xfrm>
            <a:off x="7253743" y="36443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5" name="Freeform 11"/>
          <p:cNvSpPr/>
          <p:nvPr/>
        </p:nvSpPr>
        <p:spPr bwMode="auto">
          <a:xfrm>
            <a:off x="6081715" y="2672755"/>
            <a:ext cx="0" cy="4763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>
            <a:off x="5918201" y="26949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>
            <a:off x="5918201" y="26949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>
            <a:off x="4972051" y="36443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>
            <a:off x="4972051" y="36443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2" name="Freeform 18"/>
          <p:cNvSpPr/>
          <p:nvPr/>
        </p:nvSpPr>
        <p:spPr bwMode="auto">
          <a:xfrm>
            <a:off x="6008689" y="2672755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3" name="Line 19"/>
          <p:cNvSpPr>
            <a:spLocks noChangeShapeType="1"/>
          </p:cNvSpPr>
          <p:nvPr/>
        </p:nvSpPr>
        <p:spPr bwMode="auto">
          <a:xfrm>
            <a:off x="6173789" y="43301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4" name="Line 20"/>
          <p:cNvSpPr>
            <a:spLocks noChangeShapeType="1"/>
          </p:cNvSpPr>
          <p:nvPr/>
        </p:nvSpPr>
        <p:spPr bwMode="auto">
          <a:xfrm>
            <a:off x="6173789" y="43301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5" name="Line 21"/>
          <p:cNvSpPr>
            <a:spLocks noChangeShapeType="1"/>
          </p:cNvSpPr>
          <p:nvPr/>
        </p:nvSpPr>
        <p:spPr bwMode="auto">
          <a:xfrm>
            <a:off x="7253743" y="33807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6" name="Line 22"/>
          <p:cNvSpPr>
            <a:spLocks noChangeShapeType="1"/>
          </p:cNvSpPr>
          <p:nvPr/>
        </p:nvSpPr>
        <p:spPr bwMode="auto">
          <a:xfrm>
            <a:off x="7253743" y="33807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7" name="Freeform 25"/>
          <p:cNvSpPr/>
          <p:nvPr/>
        </p:nvSpPr>
        <p:spPr bwMode="auto">
          <a:xfrm>
            <a:off x="6081715" y="486826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8" name="Line 26"/>
          <p:cNvSpPr>
            <a:spLocks noChangeShapeType="1"/>
          </p:cNvSpPr>
          <p:nvPr/>
        </p:nvSpPr>
        <p:spPr bwMode="auto">
          <a:xfrm>
            <a:off x="5918201" y="43301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9" name="Line 27"/>
          <p:cNvSpPr>
            <a:spLocks noChangeShapeType="1"/>
          </p:cNvSpPr>
          <p:nvPr/>
        </p:nvSpPr>
        <p:spPr bwMode="auto">
          <a:xfrm>
            <a:off x="5918201" y="43301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50" name="Line 28"/>
          <p:cNvSpPr>
            <a:spLocks noChangeShapeType="1"/>
          </p:cNvSpPr>
          <p:nvPr/>
        </p:nvSpPr>
        <p:spPr bwMode="auto">
          <a:xfrm>
            <a:off x="4972051" y="33807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51" name="Line 29"/>
          <p:cNvSpPr>
            <a:spLocks noChangeShapeType="1"/>
          </p:cNvSpPr>
          <p:nvPr/>
        </p:nvSpPr>
        <p:spPr bwMode="auto">
          <a:xfrm>
            <a:off x="4972051" y="33807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52" name="Freeform 32"/>
          <p:cNvSpPr/>
          <p:nvPr/>
        </p:nvSpPr>
        <p:spPr bwMode="auto">
          <a:xfrm>
            <a:off x="6008689" y="4868267"/>
            <a:ext cx="4763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22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3"/>
          <p:cNvSpPr txBox="1"/>
          <p:nvPr/>
        </p:nvSpPr>
        <p:spPr>
          <a:xfrm>
            <a:off x="2098938" y="2302025"/>
            <a:ext cx="7994124" cy="27151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19000"/>
                    </a:srgbClr>
                  </a:outerShdw>
                </a:effectLst>
                <a:ea typeface="微软雅黑"/>
                <a:sym typeface="Arial"/>
              </a:rPr>
              <a:t>尽管市面上存在一些健康管理软件，但很少有专门针对三高人群的综合性平台，既能帮助他们记录数据，又提供科学的健康知识并建立一个互相支持的社区。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19000"/>
                    </a:srgbClr>
                  </a:outerShdw>
                </a:effectLst>
                <a:ea typeface="微软雅黑"/>
                <a:sym typeface="Arial"/>
              </a:rPr>
              <a:t>同时，市面上现有的软件少有以家庭为单位的健康管理功能，而恰好三高患者多为中老年人，他们许多对智能产品的操作并不熟悉，因此让家庭中的青中年人代为管理和监督是有必要的。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5108589" y="1535390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市场现状</a:t>
            </a:r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>
            <a:off x="6173789" y="26949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28" name="Line 6"/>
          <p:cNvSpPr>
            <a:spLocks noChangeShapeType="1"/>
          </p:cNvSpPr>
          <p:nvPr/>
        </p:nvSpPr>
        <p:spPr bwMode="auto">
          <a:xfrm>
            <a:off x="6173789" y="26949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253743" y="36443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2" name="Line 8"/>
          <p:cNvSpPr>
            <a:spLocks noChangeShapeType="1"/>
          </p:cNvSpPr>
          <p:nvPr/>
        </p:nvSpPr>
        <p:spPr bwMode="auto">
          <a:xfrm>
            <a:off x="7253743" y="36443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5" name="Freeform 11"/>
          <p:cNvSpPr/>
          <p:nvPr/>
        </p:nvSpPr>
        <p:spPr bwMode="auto">
          <a:xfrm>
            <a:off x="6081715" y="2672755"/>
            <a:ext cx="0" cy="4763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>
            <a:off x="5918201" y="26949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>
            <a:off x="5918201" y="26949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>
            <a:off x="4972051" y="36443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>
            <a:off x="4972051" y="36443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2" name="Freeform 18"/>
          <p:cNvSpPr/>
          <p:nvPr/>
        </p:nvSpPr>
        <p:spPr bwMode="auto">
          <a:xfrm>
            <a:off x="6008689" y="2672755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3" name="Line 19"/>
          <p:cNvSpPr>
            <a:spLocks noChangeShapeType="1"/>
          </p:cNvSpPr>
          <p:nvPr/>
        </p:nvSpPr>
        <p:spPr bwMode="auto">
          <a:xfrm>
            <a:off x="6173789" y="43301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4" name="Line 20"/>
          <p:cNvSpPr>
            <a:spLocks noChangeShapeType="1"/>
          </p:cNvSpPr>
          <p:nvPr/>
        </p:nvSpPr>
        <p:spPr bwMode="auto">
          <a:xfrm>
            <a:off x="6173789" y="43301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5" name="Line 21"/>
          <p:cNvSpPr>
            <a:spLocks noChangeShapeType="1"/>
          </p:cNvSpPr>
          <p:nvPr/>
        </p:nvSpPr>
        <p:spPr bwMode="auto">
          <a:xfrm>
            <a:off x="7253743" y="33807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6" name="Line 22"/>
          <p:cNvSpPr>
            <a:spLocks noChangeShapeType="1"/>
          </p:cNvSpPr>
          <p:nvPr/>
        </p:nvSpPr>
        <p:spPr bwMode="auto">
          <a:xfrm>
            <a:off x="7253743" y="33807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7" name="Freeform 25"/>
          <p:cNvSpPr/>
          <p:nvPr/>
        </p:nvSpPr>
        <p:spPr bwMode="auto">
          <a:xfrm>
            <a:off x="6081715" y="486826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8" name="Line 26"/>
          <p:cNvSpPr>
            <a:spLocks noChangeShapeType="1"/>
          </p:cNvSpPr>
          <p:nvPr/>
        </p:nvSpPr>
        <p:spPr bwMode="auto">
          <a:xfrm>
            <a:off x="5918201" y="433010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49" name="Line 27"/>
          <p:cNvSpPr>
            <a:spLocks noChangeShapeType="1"/>
          </p:cNvSpPr>
          <p:nvPr/>
        </p:nvSpPr>
        <p:spPr bwMode="auto">
          <a:xfrm>
            <a:off x="5918201" y="4330105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50" name="Line 28"/>
          <p:cNvSpPr>
            <a:spLocks noChangeShapeType="1"/>
          </p:cNvSpPr>
          <p:nvPr/>
        </p:nvSpPr>
        <p:spPr bwMode="auto">
          <a:xfrm>
            <a:off x="4972051" y="338078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51" name="Line 29"/>
          <p:cNvSpPr>
            <a:spLocks noChangeShapeType="1"/>
          </p:cNvSpPr>
          <p:nvPr/>
        </p:nvSpPr>
        <p:spPr bwMode="auto">
          <a:xfrm>
            <a:off x="4972051" y="3380781"/>
            <a:ext cx="0" cy="0"/>
          </a:xfrm>
          <a:prstGeom prst="line">
            <a:avLst/>
          </a:prstGeom>
          <a:noFill/>
          <a:ln w="17463" cap="flat">
            <a:solidFill>
              <a:srgbClr val="AD000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  <p:sp>
        <p:nvSpPr>
          <p:cNvPr id="52" name="Freeform 32"/>
          <p:cNvSpPr/>
          <p:nvPr/>
        </p:nvSpPr>
        <p:spPr bwMode="auto">
          <a:xfrm>
            <a:off x="6008689" y="4868267"/>
            <a:ext cx="4763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807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3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84654" y="1993490"/>
            <a:ext cx="4419077" cy="1048857"/>
            <a:chOff x="1222312" y="1458367"/>
            <a:chExt cx="3469240" cy="786643"/>
          </a:xfrm>
        </p:grpSpPr>
        <p:sp>
          <p:nvSpPr>
            <p:cNvPr id="38" name="Inhaltsplatzhalter 4"/>
            <p:cNvSpPr txBox="1"/>
            <p:nvPr/>
          </p:nvSpPr>
          <p:spPr>
            <a:xfrm>
              <a:off x="1315378" y="1873947"/>
              <a:ext cx="3376174" cy="3710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1400" dirty="0">
                  <a:solidFill>
                    <a:schemeClr val="tx1"/>
                  </a:solidFill>
                  <a:latin typeface="Arial"/>
                  <a:ea typeface="微软雅黑"/>
                  <a:sym typeface="Arial"/>
                </a:rPr>
                <a:t>提供身体指标记录与报警功能，帮助三高人群更好地管理自己的健康状况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222312" y="1458367"/>
              <a:ext cx="895012" cy="353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5" b="1" dirty="0">
                  <a:latin typeface="Arial"/>
                  <a:ea typeface="微软雅黑"/>
                  <a:sym typeface="Arial"/>
                </a:rPr>
                <a:t>指标记录</a:t>
              </a:r>
              <a:endParaRPr lang="en-US" altLang="zh-CN" sz="1865" b="1" dirty="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484654" y="3255621"/>
            <a:ext cx="4419077" cy="1048854"/>
            <a:chOff x="1222312" y="1458367"/>
            <a:chExt cx="3469240" cy="786641"/>
          </a:xfrm>
        </p:grpSpPr>
        <p:sp>
          <p:nvSpPr>
            <p:cNvPr id="45" name="Inhaltsplatzhalter 4"/>
            <p:cNvSpPr txBox="1"/>
            <p:nvPr/>
          </p:nvSpPr>
          <p:spPr>
            <a:xfrm>
              <a:off x="1315378" y="1873945"/>
              <a:ext cx="3376174" cy="3710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1400" dirty="0">
                  <a:solidFill>
                    <a:schemeClr val="tx1"/>
                  </a:solidFill>
                  <a:latin typeface="Arial"/>
                  <a:ea typeface="微软雅黑"/>
                  <a:sym typeface="Arial"/>
                </a:rPr>
                <a:t>为患者提供科学合理、简短精炼的健康知识科普，增强患者健康保健意识</a:t>
              </a:r>
              <a:endParaRPr lang="en-US" altLang="zh-CN" sz="1400" dirty="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222312" y="1458367"/>
              <a:ext cx="887462" cy="353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5" b="1" dirty="0">
                  <a:latin typeface="Arial"/>
                  <a:ea typeface="微软雅黑"/>
                  <a:sym typeface="Arial"/>
                </a:rPr>
                <a:t>知识科普</a:t>
              </a:r>
              <a:endParaRPr lang="en-US" altLang="zh-CN" sz="1865" b="1" dirty="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484654" y="4521083"/>
            <a:ext cx="4419077" cy="1048855"/>
            <a:chOff x="1222312" y="1458367"/>
            <a:chExt cx="3469240" cy="786641"/>
          </a:xfrm>
        </p:grpSpPr>
        <p:sp>
          <p:nvSpPr>
            <p:cNvPr id="48" name="Inhaltsplatzhalter 4"/>
            <p:cNvSpPr txBox="1"/>
            <p:nvPr/>
          </p:nvSpPr>
          <p:spPr>
            <a:xfrm>
              <a:off x="1315378" y="1873945"/>
              <a:ext cx="3376174" cy="3710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1400" dirty="0">
                  <a:solidFill>
                    <a:schemeClr val="tx1"/>
                  </a:solidFill>
                  <a:latin typeface="Arial"/>
                  <a:ea typeface="微软雅黑"/>
                  <a:sym typeface="Arial"/>
                </a:rPr>
                <a:t>提供患者交流社区，增进患者之间的互助与交流，让抗病知识和经验得以传递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222312" y="1458367"/>
              <a:ext cx="895012" cy="353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5" b="1" dirty="0">
                  <a:latin typeface="Arial"/>
                  <a:ea typeface="微软雅黑"/>
                  <a:sym typeface="Arial"/>
                </a:rPr>
                <a:t>社区交流</a:t>
              </a:r>
              <a:endParaRPr lang="en-US" altLang="zh-CN" sz="1865" b="1" dirty="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F1A0268-06F6-F7EC-E1B2-C4CFE9CC8262}"/>
              </a:ext>
            </a:extLst>
          </p:cNvPr>
          <p:cNvGrpSpPr/>
          <p:nvPr/>
        </p:nvGrpSpPr>
        <p:grpSpPr>
          <a:xfrm>
            <a:off x="6096000" y="1616447"/>
            <a:ext cx="4426069" cy="4168229"/>
            <a:chOff x="6096000" y="1616447"/>
            <a:chExt cx="4426069" cy="416822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5430A92-93B4-ADE4-5056-A0953E1B7199}"/>
                </a:ext>
              </a:extLst>
            </p:cNvPr>
            <p:cNvGrpSpPr/>
            <p:nvPr/>
          </p:nvGrpSpPr>
          <p:grpSpPr>
            <a:xfrm>
              <a:off x="6096000" y="1616447"/>
              <a:ext cx="4426069" cy="4168229"/>
              <a:chOff x="6096000" y="1616447"/>
              <a:chExt cx="4426069" cy="416822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A4CD8182-CB8C-069D-A49F-3A766131A6E8}"/>
                  </a:ext>
                </a:extLst>
              </p:cNvPr>
              <p:cNvGrpSpPr/>
              <p:nvPr/>
            </p:nvGrpSpPr>
            <p:grpSpPr>
              <a:xfrm>
                <a:off x="6096000" y="1616447"/>
                <a:ext cx="4426069" cy="4168229"/>
                <a:chOff x="6096000" y="1616447"/>
                <a:chExt cx="4426069" cy="4168229"/>
              </a:xfrm>
            </p:grpSpPr>
            <p:grpSp>
              <p:nvGrpSpPr>
                <p:cNvPr id="4" name="组合 3"/>
                <p:cNvGrpSpPr/>
                <p:nvPr/>
              </p:nvGrpSpPr>
              <p:grpSpPr>
                <a:xfrm>
                  <a:off x="6096000" y="1616447"/>
                  <a:ext cx="4426069" cy="4168229"/>
                  <a:chOff x="10818" y="2990"/>
                  <a:chExt cx="7553" cy="7113"/>
                </a:xfrm>
                <a:effectLst>
                  <a:outerShdw blurRad="101600" dist="38100" dir="2700000" algn="tl" rotWithShape="0">
                    <a:prstClr val="black">
                      <a:alpha val="25000"/>
                    </a:prstClr>
                  </a:outerShdw>
                </a:effectLst>
              </p:grpSpPr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12480" y="2990"/>
                    <a:ext cx="4193" cy="4175"/>
                    <a:chOff x="7925094" y="1898711"/>
                    <a:chExt cx="2662556" cy="2651370"/>
                  </a:xfrm>
                </p:grpSpPr>
                <p:sp>
                  <p:nvSpPr>
                    <p:cNvPr id="5" name="Freeform 5"/>
                    <p:cNvSpPr/>
                    <p:nvPr/>
                  </p:nvSpPr>
                  <p:spPr bwMode="auto">
                    <a:xfrm>
                      <a:off x="7925094" y="1898711"/>
                      <a:ext cx="2662556" cy="2592636"/>
                    </a:xfrm>
                    <a:custGeom>
                      <a:avLst/>
                      <a:gdLst>
                        <a:gd name="T0" fmla="*/ 405 w 948"/>
                        <a:gd name="T1" fmla="*/ 893 h 923"/>
                        <a:gd name="T2" fmla="*/ 416 w 948"/>
                        <a:gd name="T3" fmla="*/ 910 h 923"/>
                        <a:gd name="T4" fmla="*/ 399 w 948"/>
                        <a:gd name="T5" fmla="*/ 921 h 923"/>
                        <a:gd name="T6" fmla="*/ 116 w 948"/>
                        <a:gd name="T7" fmla="*/ 709 h 923"/>
                        <a:gd name="T8" fmla="*/ 285 w 948"/>
                        <a:gd name="T9" fmla="*/ 117 h 923"/>
                        <a:gd name="T10" fmla="*/ 876 w 948"/>
                        <a:gd name="T11" fmla="*/ 286 h 923"/>
                        <a:gd name="T12" fmla="*/ 905 w 948"/>
                        <a:gd name="T13" fmla="*/ 646 h 923"/>
                        <a:gd name="T14" fmla="*/ 887 w 948"/>
                        <a:gd name="T15" fmla="*/ 654 h 923"/>
                        <a:gd name="T16" fmla="*/ 878 w 948"/>
                        <a:gd name="T17" fmla="*/ 636 h 923"/>
                        <a:gd name="T18" fmla="*/ 852 w 948"/>
                        <a:gd name="T19" fmla="*/ 299 h 923"/>
                        <a:gd name="T20" fmla="*/ 299 w 948"/>
                        <a:gd name="T21" fmla="*/ 142 h 923"/>
                        <a:gd name="T22" fmla="*/ 141 w 948"/>
                        <a:gd name="T23" fmla="*/ 695 h 923"/>
                        <a:gd name="T24" fmla="*/ 405 w 948"/>
                        <a:gd name="T25" fmla="*/ 893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948" h="923">
                          <a:moveTo>
                            <a:pt x="405" y="893"/>
                          </a:moveTo>
                          <a:cubicBezTo>
                            <a:pt x="413" y="895"/>
                            <a:pt x="418" y="903"/>
                            <a:pt x="416" y="910"/>
                          </a:cubicBezTo>
                          <a:cubicBezTo>
                            <a:pt x="414" y="918"/>
                            <a:pt x="406" y="923"/>
                            <a:pt x="399" y="921"/>
                          </a:cubicBezTo>
                          <a:cubicBezTo>
                            <a:pt x="279" y="893"/>
                            <a:pt x="176" y="816"/>
                            <a:pt x="116" y="709"/>
                          </a:cubicBezTo>
                          <a:cubicBezTo>
                            <a:pt x="0" y="499"/>
                            <a:pt x="75" y="234"/>
                            <a:pt x="285" y="117"/>
                          </a:cubicBezTo>
                          <a:cubicBezTo>
                            <a:pt x="495" y="0"/>
                            <a:pt x="760" y="76"/>
                            <a:pt x="876" y="286"/>
                          </a:cubicBezTo>
                          <a:cubicBezTo>
                            <a:pt x="938" y="396"/>
                            <a:pt x="948" y="527"/>
                            <a:pt x="905" y="646"/>
                          </a:cubicBezTo>
                          <a:cubicBezTo>
                            <a:pt x="902" y="653"/>
                            <a:pt x="894" y="657"/>
                            <a:pt x="887" y="654"/>
                          </a:cubicBezTo>
                          <a:cubicBezTo>
                            <a:pt x="879" y="652"/>
                            <a:pt x="876" y="643"/>
                            <a:pt x="878" y="636"/>
                          </a:cubicBezTo>
                          <a:cubicBezTo>
                            <a:pt x="919" y="525"/>
                            <a:pt x="909" y="402"/>
                            <a:pt x="852" y="299"/>
                          </a:cubicBezTo>
                          <a:cubicBezTo>
                            <a:pt x="742" y="103"/>
                            <a:pt x="495" y="33"/>
                            <a:pt x="299" y="142"/>
                          </a:cubicBezTo>
                          <a:cubicBezTo>
                            <a:pt x="103" y="251"/>
                            <a:pt x="32" y="499"/>
                            <a:pt x="141" y="695"/>
                          </a:cubicBezTo>
                          <a:cubicBezTo>
                            <a:pt x="197" y="795"/>
                            <a:pt x="293" y="867"/>
                            <a:pt x="405" y="89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C6A7D0"/>
                        </a:gs>
                        <a:gs pos="100000">
                          <a:srgbClr val="FBD7DB"/>
                        </a:gs>
                      </a:gsLst>
                      <a:lin ang="27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en-US" sz="2000" dirty="0">
                        <a:latin typeface="Arial"/>
                        <a:ea typeface="微软雅黑"/>
                        <a:sym typeface="Arial"/>
                      </a:endParaRPr>
                    </a:p>
                  </p:txBody>
                </p:sp>
                <p:sp>
                  <p:nvSpPr>
                    <p:cNvPr id="6" name="Freeform 6"/>
                    <p:cNvSpPr/>
                    <p:nvPr/>
                  </p:nvSpPr>
                  <p:spPr bwMode="auto">
                    <a:xfrm>
                      <a:off x="8945327" y="4348711"/>
                      <a:ext cx="199972" cy="201370"/>
                    </a:xfrm>
                    <a:custGeom>
                      <a:avLst/>
                      <a:gdLst>
                        <a:gd name="T0" fmla="*/ 8 w 71"/>
                        <a:gd name="T1" fmla="*/ 51 h 72"/>
                        <a:gd name="T2" fmla="*/ 20 w 71"/>
                        <a:gd name="T3" fmla="*/ 8 h 72"/>
                        <a:gd name="T4" fmla="*/ 63 w 71"/>
                        <a:gd name="T5" fmla="*/ 21 h 72"/>
                        <a:gd name="T6" fmla="*/ 51 w 71"/>
                        <a:gd name="T7" fmla="*/ 63 h 72"/>
                        <a:gd name="T8" fmla="*/ 8 w 71"/>
                        <a:gd name="T9" fmla="*/ 51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72">
                          <a:moveTo>
                            <a:pt x="8" y="51"/>
                          </a:moveTo>
                          <a:cubicBezTo>
                            <a:pt x="0" y="36"/>
                            <a:pt x="5" y="17"/>
                            <a:pt x="20" y="8"/>
                          </a:cubicBezTo>
                          <a:cubicBezTo>
                            <a:pt x="35" y="0"/>
                            <a:pt x="55" y="5"/>
                            <a:pt x="63" y="21"/>
                          </a:cubicBezTo>
                          <a:cubicBezTo>
                            <a:pt x="71" y="36"/>
                            <a:pt x="66" y="55"/>
                            <a:pt x="51" y="63"/>
                          </a:cubicBezTo>
                          <a:cubicBezTo>
                            <a:pt x="36" y="72"/>
                            <a:pt x="17" y="66"/>
                            <a:pt x="8" y="5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C6A7D0"/>
                        </a:gs>
                        <a:gs pos="100000">
                          <a:srgbClr val="FBD7DB"/>
                        </a:gs>
                      </a:gsLst>
                      <a:lin ang="27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en-US" sz="2000" dirty="0">
                        <a:latin typeface="Arial"/>
                        <a:ea typeface="微软雅黑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14565" y="5959"/>
                    <a:ext cx="3806" cy="4118"/>
                    <a:chOff x="9248780" y="3783756"/>
                    <a:chExt cx="2417038" cy="2615011"/>
                  </a:xfrm>
                </p:grpSpPr>
                <p:sp>
                  <p:nvSpPr>
                    <p:cNvPr id="7" name="Freeform 7"/>
                    <p:cNvSpPr/>
                    <p:nvPr/>
                  </p:nvSpPr>
                  <p:spPr bwMode="auto">
                    <a:xfrm>
                      <a:off x="9317901" y="3783756"/>
                      <a:ext cx="2347917" cy="2615011"/>
                    </a:xfrm>
                    <a:custGeom>
                      <a:avLst/>
                      <a:gdLst>
                        <a:gd name="T0" fmla="*/ 35 w 836"/>
                        <a:gd name="T1" fmla="*/ 204 h 931"/>
                        <a:gd name="T2" fmla="*/ 16 w 836"/>
                        <a:gd name="T3" fmla="*/ 206 h 931"/>
                        <a:gd name="T4" fmla="*/ 13 w 836"/>
                        <a:gd name="T5" fmla="*/ 186 h 931"/>
                        <a:gd name="T6" fmla="*/ 72 w 836"/>
                        <a:gd name="T7" fmla="*/ 126 h 931"/>
                        <a:gd name="T8" fmla="*/ 471 w 836"/>
                        <a:gd name="T9" fmla="*/ 40 h 931"/>
                        <a:gd name="T10" fmla="*/ 771 w 836"/>
                        <a:gd name="T11" fmla="*/ 577 h 931"/>
                        <a:gd name="T12" fmla="*/ 262 w 836"/>
                        <a:gd name="T13" fmla="*/ 884 h 931"/>
                        <a:gd name="T14" fmla="*/ 4 w 836"/>
                        <a:gd name="T15" fmla="*/ 719 h 931"/>
                        <a:gd name="T16" fmla="*/ 7 w 836"/>
                        <a:gd name="T17" fmla="*/ 699 h 931"/>
                        <a:gd name="T18" fmla="*/ 27 w 836"/>
                        <a:gd name="T19" fmla="*/ 702 h 931"/>
                        <a:gd name="T20" fmla="*/ 268 w 836"/>
                        <a:gd name="T21" fmla="*/ 856 h 931"/>
                        <a:gd name="T22" fmla="*/ 743 w 836"/>
                        <a:gd name="T23" fmla="*/ 570 h 931"/>
                        <a:gd name="T24" fmla="*/ 464 w 836"/>
                        <a:gd name="T25" fmla="*/ 67 h 931"/>
                        <a:gd name="T26" fmla="*/ 90 w 836"/>
                        <a:gd name="T27" fmla="*/ 148 h 931"/>
                        <a:gd name="T28" fmla="*/ 35 w 836"/>
                        <a:gd name="T29" fmla="*/ 204 h 9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836" h="931">
                          <a:moveTo>
                            <a:pt x="35" y="204"/>
                          </a:moveTo>
                          <a:cubicBezTo>
                            <a:pt x="31" y="210"/>
                            <a:pt x="22" y="211"/>
                            <a:pt x="16" y="206"/>
                          </a:cubicBezTo>
                          <a:cubicBezTo>
                            <a:pt x="9" y="201"/>
                            <a:pt x="9" y="192"/>
                            <a:pt x="13" y="186"/>
                          </a:cubicBezTo>
                          <a:cubicBezTo>
                            <a:pt x="31" y="164"/>
                            <a:pt x="51" y="144"/>
                            <a:pt x="72" y="126"/>
                          </a:cubicBezTo>
                          <a:cubicBezTo>
                            <a:pt x="182" y="33"/>
                            <a:pt x="332" y="0"/>
                            <a:pt x="471" y="40"/>
                          </a:cubicBezTo>
                          <a:cubicBezTo>
                            <a:pt x="702" y="106"/>
                            <a:pt x="836" y="347"/>
                            <a:pt x="771" y="577"/>
                          </a:cubicBezTo>
                          <a:cubicBezTo>
                            <a:pt x="708" y="798"/>
                            <a:pt x="485" y="931"/>
                            <a:pt x="262" y="884"/>
                          </a:cubicBezTo>
                          <a:cubicBezTo>
                            <a:pt x="162" y="862"/>
                            <a:pt x="70" y="806"/>
                            <a:pt x="4" y="719"/>
                          </a:cubicBezTo>
                          <a:cubicBezTo>
                            <a:pt x="0" y="713"/>
                            <a:pt x="1" y="704"/>
                            <a:pt x="7" y="699"/>
                          </a:cubicBezTo>
                          <a:cubicBezTo>
                            <a:pt x="13" y="695"/>
                            <a:pt x="22" y="696"/>
                            <a:pt x="27" y="702"/>
                          </a:cubicBezTo>
                          <a:cubicBezTo>
                            <a:pt x="88" y="783"/>
                            <a:pt x="174" y="836"/>
                            <a:pt x="268" y="856"/>
                          </a:cubicBezTo>
                          <a:cubicBezTo>
                            <a:pt x="477" y="900"/>
                            <a:pt x="685" y="776"/>
                            <a:pt x="743" y="570"/>
                          </a:cubicBezTo>
                          <a:cubicBezTo>
                            <a:pt x="805" y="354"/>
                            <a:pt x="680" y="129"/>
                            <a:pt x="464" y="67"/>
                          </a:cubicBezTo>
                          <a:cubicBezTo>
                            <a:pt x="333" y="30"/>
                            <a:pt x="193" y="61"/>
                            <a:pt x="90" y="148"/>
                          </a:cubicBezTo>
                          <a:cubicBezTo>
                            <a:pt x="70" y="164"/>
                            <a:pt x="52" y="183"/>
                            <a:pt x="35" y="20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C6A7D0"/>
                        </a:gs>
                        <a:gs pos="100000">
                          <a:srgbClr val="FBD7DB"/>
                        </a:gs>
                      </a:gsLst>
                      <a:lin ang="27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en-US" sz="2000" dirty="0">
                        <a:latin typeface="Arial"/>
                        <a:ea typeface="微软雅黑"/>
                        <a:sym typeface="Arial"/>
                      </a:endParaRPr>
                    </a:p>
                  </p:txBody>
                </p:sp>
                <p:sp>
                  <p:nvSpPr>
                    <p:cNvPr id="8" name="Freeform 8"/>
                    <p:cNvSpPr/>
                    <p:nvPr/>
                  </p:nvSpPr>
                  <p:spPr bwMode="auto">
                    <a:xfrm>
                      <a:off x="9248780" y="4229847"/>
                      <a:ext cx="199972" cy="202769"/>
                    </a:xfrm>
                    <a:custGeom>
                      <a:avLst/>
                      <a:gdLst>
                        <a:gd name="T0" fmla="*/ 8 w 71"/>
                        <a:gd name="T1" fmla="*/ 51 h 72"/>
                        <a:gd name="T2" fmla="*/ 20 w 71"/>
                        <a:gd name="T3" fmla="*/ 8 h 72"/>
                        <a:gd name="T4" fmla="*/ 63 w 71"/>
                        <a:gd name="T5" fmla="*/ 21 h 72"/>
                        <a:gd name="T6" fmla="*/ 51 w 71"/>
                        <a:gd name="T7" fmla="*/ 63 h 72"/>
                        <a:gd name="T8" fmla="*/ 8 w 71"/>
                        <a:gd name="T9" fmla="*/ 51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72">
                          <a:moveTo>
                            <a:pt x="8" y="51"/>
                          </a:moveTo>
                          <a:cubicBezTo>
                            <a:pt x="0" y="36"/>
                            <a:pt x="5" y="17"/>
                            <a:pt x="20" y="8"/>
                          </a:cubicBezTo>
                          <a:cubicBezTo>
                            <a:pt x="35" y="0"/>
                            <a:pt x="54" y="5"/>
                            <a:pt x="63" y="21"/>
                          </a:cubicBezTo>
                          <a:cubicBezTo>
                            <a:pt x="71" y="36"/>
                            <a:pt x="66" y="55"/>
                            <a:pt x="51" y="63"/>
                          </a:cubicBezTo>
                          <a:cubicBezTo>
                            <a:pt x="36" y="72"/>
                            <a:pt x="16" y="66"/>
                            <a:pt x="8" y="5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C6A7D0"/>
                        </a:gs>
                        <a:gs pos="100000">
                          <a:srgbClr val="FBD7DB"/>
                        </a:gs>
                      </a:gsLst>
                      <a:lin ang="27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en-US" sz="2000" dirty="0">
                        <a:latin typeface="Arial"/>
                        <a:ea typeface="微软雅黑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10818" y="6060"/>
                    <a:ext cx="4109" cy="4043"/>
                    <a:chOff x="6869300" y="3848083"/>
                    <a:chExt cx="2609417" cy="2567465"/>
                  </a:xfrm>
                </p:grpSpPr>
                <p:sp>
                  <p:nvSpPr>
                    <p:cNvPr id="9" name="Freeform 9"/>
                    <p:cNvSpPr/>
                    <p:nvPr/>
                  </p:nvSpPr>
                  <p:spPr bwMode="auto">
                    <a:xfrm>
                      <a:off x="6869300" y="3848083"/>
                      <a:ext cx="2609417" cy="2567465"/>
                    </a:xfrm>
                    <a:custGeom>
                      <a:avLst/>
                      <a:gdLst>
                        <a:gd name="T0" fmla="*/ 865 w 929"/>
                        <a:gd name="T1" fmla="*/ 292 h 914"/>
                        <a:gd name="T2" fmla="*/ 873 w 929"/>
                        <a:gd name="T3" fmla="*/ 274 h 914"/>
                        <a:gd name="T4" fmla="*/ 892 w 929"/>
                        <a:gd name="T5" fmla="*/ 282 h 914"/>
                        <a:gd name="T6" fmla="*/ 892 w 929"/>
                        <a:gd name="T7" fmla="*/ 584 h 914"/>
                        <a:gd name="T8" fmla="*/ 365 w 929"/>
                        <a:gd name="T9" fmla="*/ 852 h 914"/>
                        <a:gd name="T10" fmla="*/ 66 w 929"/>
                        <a:gd name="T11" fmla="*/ 314 h 914"/>
                        <a:gd name="T12" fmla="*/ 354 w 929"/>
                        <a:gd name="T13" fmla="*/ 19 h 914"/>
                        <a:gd name="T14" fmla="*/ 440 w 929"/>
                        <a:gd name="T15" fmla="*/ 1 h 914"/>
                        <a:gd name="T16" fmla="*/ 456 w 929"/>
                        <a:gd name="T17" fmla="*/ 14 h 914"/>
                        <a:gd name="T18" fmla="*/ 443 w 929"/>
                        <a:gd name="T19" fmla="*/ 29 h 914"/>
                        <a:gd name="T20" fmla="*/ 362 w 929"/>
                        <a:gd name="T21" fmla="*/ 46 h 914"/>
                        <a:gd name="T22" fmla="*/ 93 w 929"/>
                        <a:gd name="T23" fmla="*/ 322 h 914"/>
                        <a:gd name="T24" fmla="*/ 373 w 929"/>
                        <a:gd name="T25" fmla="*/ 824 h 914"/>
                        <a:gd name="T26" fmla="*/ 865 w 929"/>
                        <a:gd name="T27" fmla="*/ 574 h 914"/>
                        <a:gd name="T28" fmla="*/ 865 w 929"/>
                        <a:gd name="T29" fmla="*/ 292 h 9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929" h="914">
                          <a:moveTo>
                            <a:pt x="865" y="292"/>
                          </a:moveTo>
                          <a:cubicBezTo>
                            <a:pt x="862" y="285"/>
                            <a:pt x="866" y="277"/>
                            <a:pt x="873" y="274"/>
                          </a:cubicBezTo>
                          <a:cubicBezTo>
                            <a:pt x="881" y="271"/>
                            <a:pt x="889" y="275"/>
                            <a:pt x="892" y="282"/>
                          </a:cubicBezTo>
                          <a:cubicBezTo>
                            <a:pt x="929" y="383"/>
                            <a:pt x="927" y="490"/>
                            <a:pt x="892" y="584"/>
                          </a:cubicBezTo>
                          <a:cubicBezTo>
                            <a:pt x="813" y="797"/>
                            <a:pt x="583" y="914"/>
                            <a:pt x="365" y="852"/>
                          </a:cubicBezTo>
                          <a:cubicBezTo>
                            <a:pt x="134" y="786"/>
                            <a:pt x="0" y="545"/>
                            <a:pt x="66" y="314"/>
                          </a:cubicBezTo>
                          <a:cubicBezTo>
                            <a:pt x="106" y="173"/>
                            <a:pt x="215" y="62"/>
                            <a:pt x="354" y="19"/>
                          </a:cubicBezTo>
                          <a:cubicBezTo>
                            <a:pt x="382" y="10"/>
                            <a:pt x="411" y="4"/>
                            <a:pt x="440" y="1"/>
                          </a:cubicBezTo>
                          <a:cubicBezTo>
                            <a:pt x="448" y="0"/>
                            <a:pt x="455" y="6"/>
                            <a:pt x="456" y="14"/>
                          </a:cubicBezTo>
                          <a:cubicBezTo>
                            <a:pt x="456" y="21"/>
                            <a:pt x="451" y="28"/>
                            <a:pt x="443" y="29"/>
                          </a:cubicBezTo>
                          <a:cubicBezTo>
                            <a:pt x="415" y="32"/>
                            <a:pt x="388" y="37"/>
                            <a:pt x="362" y="46"/>
                          </a:cubicBezTo>
                          <a:cubicBezTo>
                            <a:pt x="232" y="86"/>
                            <a:pt x="131" y="190"/>
                            <a:pt x="93" y="322"/>
                          </a:cubicBezTo>
                          <a:cubicBezTo>
                            <a:pt x="31" y="538"/>
                            <a:pt x="157" y="763"/>
                            <a:pt x="373" y="824"/>
                          </a:cubicBezTo>
                          <a:cubicBezTo>
                            <a:pt x="577" y="883"/>
                            <a:pt x="792" y="773"/>
                            <a:pt x="865" y="574"/>
                          </a:cubicBezTo>
                          <a:cubicBezTo>
                            <a:pt x="898" y="486"/>
                            <a:pt x="900" y="386"/>
                            <a:pt x="865" y="2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C6A7D0"/>
                        </a:gs>
                        <a:gs pos="100000">
                          <a:srgbClr val="FBD7DB"/>
                        </a:gs>
                      </a:gsLst>
                      <a:lin ang="27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en-US" sz="2000" dirty="0">
                        <a:latin typeface="Arial"/>
                        <a:ea typeface="微软雅黑"/>
                        <a:sym typeface="Arial"/>
                      </a:endParaRPr>
                    </a:p>
                  </p:txBody>
                </p:sp>
                <p:sp>
                  <p:nvSpPr>
                    <p:cNvPr id="10" name="Freeform 10"/>
                    <p:cNvSpPr/>
                    <p:nvPr/>
                  </p:nvSpPr>
                  <p:spPr bwMode="auto">
                    <a:xfrm>
                      <a:off x="9195641" y="4575252"/>
                      <a:ext cx="202769" cy="199972"/>
                    </a:xfrm>
                    <a:custGeom>
                      <a:avLst/>
                      <a:gdLst>
                        <a:gd name="T0" fmla="*/ 8 w 72"/>
                        <a:gd name="T1" fmla="*/ 51 h 71"/>
                        <a:gd name="T2" fmla="*/ 21 w 72"/>
                        <a:gd name="T3" fmla="*/ 8 h 71"/>
                        <a:gd name="T4" fmla="*/ 63 w 72"/>
                        <a:gd name="T5" fmla="*/ 20 h 71"/>
                        <a:gd name="T6" fmla="*/ 51 w 72"/>
                        <a:gd name="T7" fmla="*/ 63 h 71"/>
                        <a:gd name="T8" fmla="*/ 8 w 72"/>
                        <a:gd name="T9" fmla="*/ 51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71">
                          <a:moveTo>
                            <a:pt x="8" y="51"/>
                          </a:moveTo>
                          <a:cubicBezTo>
                            <a:pt x="0" y="36"/>
                            <a:pt x="5" y="16"/>
                            <a:pt x="21" y="8"/>
                          </a:cubicBezTo>
                          <a:cubicBezTo>
                            <a:pt x="36" y="0"/>
                            <a:pt x="55" y="5"/>
                            <a:pt x="63" y="20"/>
                          </a:cubicBezTo>
                          <a:cubicBezTo>
                            <a:pt x="72" y="35"/>
                            <a:pt x="66" y="54"/>
                            <a:pt x="51" y="63"/>
                          </a:cubicBezTo>
                          <a:cubicBezTo>
                            <a:pt x="36" y="71"/>
                            <a:pt x="17" y="66"/>
                            <a:pt x="8" y="5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C6A7D0"/>
                        </a:gs>
                        <a:gs pos="100000">
                          <a:srgbClr val="FBD7DB"/>
                        </a:gs>
                      </a:gsLst>
                      <a:lin ang="27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en-US" sz="2000" dirty="0">
                        <a:latin typeface="Arial"/>
                        <a:ea typeface="微软雅黑"/>
                        <a:sym typeface="Arial"/>
                      </a:endParaRPr>
                    </a:p>
                  </p:txBody>
                </p:sp>
              </p:grpSp>
              <p:sp>
                <p:nvSpPr>
                  <p:cNvPr id="11" name="Freeform 11"/>
                  <p:cNvSpPr/>
                  <p:nvPr/>
                </p:nvSpPr>
                <p:spPr bwMode="auto">
                  <a:xfrm>
                    <a:off x="13126" y="3635"/>
                    <a:ext cx="3092" cy="1548"/>
                  </a:xfrm>
                  <a:custGeom>
                    <a:avLst/>
                    <a:gdLst>
                      <a:gd name="T0" fmla="*/ 350 w 699"/>
                      <a:gd name="T1" fmla="*/ 350 h 350"/>
                      <a:gd name="T2" fmla="*/ 0 w 699"/>
                      <a:gd name="T3" fmla="*/ 350 h 350"/>
                      <a:gd name="T4" fmla="*/ 350 w 699"/>
                      <a:gd name="T5" fmla="*/ 0 h 350"/>
                      <a:gd name="T6" fmla="*/ 699 w 699"/>
                      <a:gd name="T7" fmla="*/ 350 h 350"/>
                      <a:gd name="T8" fmla="*/ 350 w 699"/>
                      <a:gd name="T9" fmla="*/ 350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9" h="350">
                        <a:moveTo>
                          <a:pt x="350" y="350"/>
                        </a:moveTo>
                        <a:cubicBezTo>
                          <a:pt x="0" y="350"/>
                          <a:pt x="0" y="350"/>
                          <a:pt x="0" y="350"/>
                        </a:cubicBezTo>
                        <a:cubicBezTo>
                          <a:pt x="0" y="157"/>
                          <a:pt x="157" y="0"/>
                          <a:pt x="350" y="0"/>
                        </a:cubicBezTo>
                        <a:cubicBezTo>
                          <a:pt x="543" y="0"/>
                          <a:pt x="699" y="157"/>
                          <a:pt x="699" y="350"/>
                        </a:cubicBezTo>
                        <a:cubicBezTo>
                          <a:pt x="350" y="350"/>
                          <a:pt x="350" y="350"/>
                          <a:pt x="350" y="35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C6A7D0"/>
                      </a:gs>
                      <a:gs pos="100000">
                        <a:srgbClr val="FBD7DB"/>
                      </a:gs>
                    </a:gsLst>
                    <a:lin ang="27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2000" dirty="0">
                      <a:latin typeface="Arial"/>
                      <a:ea typeface="微软雅黑"/>
                      <a:sym typeface="Arial"/>
                    </a:endParaRPr>
                  </a:p>
                </p:txBody>
              </p:sp>
              <p:sp>
                <p:nvSpPr>
                  <p:cNvPr id="12" name="Freeform 12"/>
                  <p:cNvSpPr/>
                  <p:nvPr/>
                </p:nvSpPr>
                <p:spPr bwMode="auto">
                  <a:xfrm>
                    <a:off x="11175" y="6652"/>
                    <a:ext cx="2539" cy="3107"/>
                  </a:xfrm>
                  <a:custGeom>
                    <a:avLst/>
                    <a:gdLst>
                      <a:gd name="T0" fmla="*/ 399 w 574"/>
                      <a:gd name="T1" fmla="*/ 303 h 702"/>
                      <a:gd name="T2" fmla="*/ 574 w 574"/>
                      <a:gd name="T3" fmla="*/ 605 h 702"/>
                      <a:gd name="T4" fmla="*/ 97 w 574"/>
                      <a:gd name="T5" fmla="*/ 477 h 702"/>
                      <a:gd name="T6" fmla="*/ 225 w 574"/>
                      <a:gd name="T7" fmla="*/ 0 h 702"/>
                      <a:gd name="T8" fmla="*/ 399 w 574"/>
                      <a:gd name="T9" fmla="*/ 303 h 7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4" h="702">
                        <a:moveTo>
                          <a:pt x="399" y="303"/>
                        </a:moveTo>
                        <a:cubicBezTo>
                          <a:pt x="574" y="605"/>
                          <a:pt x="574" y="605"/>
                          <a:pt x="574" y="605"/>
                        </a:cubicBezTo>
                        <a:cubicBezTo>
                          <a:pt x="407" y="702"/>
                          <a:pt x="193" y="645"/>
                          <a:pt x="97" y="477"/>
                        </a:cubicBezTo>
                        <a:cubicBezTo>
                          <a:pt x="0" y="310"/>
                          <a:pt x="57" y="96"/>
                          <a:pt x="225" y="0"/>
                        </a:cubicBezTo>
                        <a:cubicBezTo>
                          <a:pt x="399" y="303"/>
                          <a:pt x="399" y="303"/>
                          <a:pt x="399" y="30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C6A7D0"/>
                      </a:gs>
                      <a:gs pos="100000">
                        <a:srgbClr val="FBD7DB"/>
                      </a:gs>
                    </a:gsLst>
                    <a:lin ang="27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2000" dirty="0">
                      <a:latin typeface="Arial"/>
                      <a:ea typeface="微软雅黑"/>
                      <a:sym typeface="Arial"/>
                    </a:endParaRPr>
                  </a:p>
                </p:txBody>
              </p:sp>
              <p:sp>
                <p:nvSpPr>
                  <p:cNvPr id="13" name="Freeform 13"/>
                  <p:cNvSpPr/>
                  <p:nvPr/>
                </p:nvSpPr>
                <p:spPr bwMode="auto">
                  <a:xfrm>
                    <a:off x="15458" y="6652"/>
                    <a:ext cx="2539" cy="3107"/>
                  </a:xfrm>
                  <a:custGeom>
                    <a:avLst/>
                    <a:gdLst>
                      <a:gd name="T0" fmla="*/ 175 w 574"/>
                      <a:gd name="T1" fmla="*/ 303 h 702"/>
                      <a:gd name="T2" fmla="*/ 0 w 574"/>
                      <a:gd name="T3" fmla="*/ 605 h 702"/>
                      <a:gd name="T4" fmla="*/ 478 w 574"/>
                      <a:gd name="T5" fmla="*/ 477 h 702"/>
                      <a:gd name="T6" fmla="*/ 350 w 574"/>
                      <a:gd name="T7" fmla="*/ 0 h 702"/>
                      <a:gd name="T8" fmla="*/ 175 w 574"/>
                      <a:gd name="T9" fmla="*/ 303 h 7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4" h="702">
                        <a:moveTo>
                          <a:pt x="175" y="303"/>
                        </a:moveTo>
                        <a:cubicBezTo>
                          <a:pt x="0" y="605"/>
                          <a:pt x="0" y="605"/>
                          <a:pt x="0" y="605"/>
                        </a:cubicBezTo>
                        <a:cubicBezTo>
                          <a:pt x="168" y="702"/>
                          <a:pt x="381" y="645"/>
                          <a:pt x="478" y="477"/>
                        </a:cubicBezTo>
                        <a:cubicBezTo>
                          <a:pt x="574" y="310"/>
                          <a:pt x="517" y="96"/>
                          <a:pt x="350" y="0"/>
                        </a:cubicBezTo>
                        <a:cubicBezTo>
                          <a:pt x="175" y="303"/>
                          <a:pt x="175" y="303"/>
                          <a:pt x="175" y="30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C6A7D0"/>
                      </a:gs>
                      <a:gs pos="100000">
                        <a:srgbClr val="FBD7DB"/>
                      </a:gs>
                    </a:gsLst>
                    <a:lin ang="27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2000" dirty="0">
                      <a:latin typeface="Arial"/>
                      <a:ea typeface="微软雅黑"/>
                      <a:sym typeface="Arial"/>
                    </a:endParaRPr>
                  </a:p>
                </p:txBody>
              </p:sp>
              <p:sp>
                <p:nvSpPr>
                  <p:cNvPr id="32" name="Inhaltsplatzhalter 4"/>
                  <p:cNvSpPr txBox="1"/>
                  <p:nvPr/>
                </p:nvSpPr>
                <p:spPr>
                  <a:xfrm>
                    <a:off x="13624" y="5373"/>
                    <a:ext cx="2095" cy="420"/>
                  </a:xfrm>
                  <a:prstGeom prst="rect">
                    <a:avLst/>
                  </a:prstGeom>
                </p:spPr>
                <p:txBody>
                  <a:bodyPr wrap="square" lIns="0" tIns="0" rIns="0" bIns="0" anchor="ctr">
                    <a:spAutoFit/>
                  </a:bodyPr>
                  <a:lstStyle>
                    <a:lvl1pPr marL="273050" indent="-27305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Wingdings" panose="05000000000000000000" pitchFamily="2" charset="2"/>
                      <a:buChar char="§"/>
                      <a:defRPr sz="23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1pPr>
                    <a:lvl2pPr marL="807720" indent="-27305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20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2pPr>
                    <a:lvl3pPr marL="1080770" indent="-17780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19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3pPr>
                    <a:lvl4pPr marL="1436370" indent="-17780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16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4pPr>
                    <a:lvl5pPr marL="1793240" indent="-17907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16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5pPr>
                    <a:lvl6pPr marL="2513965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165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7730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4930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spcAft>
                        <a:spcPts val="1200"/>
                      </a:spcAft>
                      <a:buNone/>
                    </a:pPr>
                    <a:r>
                      <a:rPr lang="en-US" sz="1600" b="1" dirty="0">
                        <a:solidFill>
                          <a:schemeClr val="tx1"/>
                        </a:solidFill>
                        <a:latin typeface="Arial"/>
                        <a:ea typeface="微软雅黑"/>
                        <a:sym typeface="Arial"/>
                      </a:rPr>
                      <a:t>Learning</a:t>
                    </a:r>
                    <a:endParaRPr lang="en-US" sz="1200" dirty="0">
                      <a:solidFill>
                        <a:schemeClr val="tx1"/>
                      </a:solidFill>
                      <a:latin typeface="Arial"/>
                      <a:ea typeface="微软雅黑"/>
                      <a:sym typeface="Arial"/>
                    </a:endParaRPr>
                  </a:p>
                </p:txBody>
              </p:sp>
              <p:sp>
                <p:nvSpPr>
                  <p:cNvPr id="33" name="Inhaltsplatzhalter 4"/>
                  <p:cNvSpPr txBox="1"/>
                  <p:nvPr/>
                </p:nvSpPr>
                <p:spPr>
                  <a:xfrm rot="14400000">
                    <a:off x="12204" y="7597"/>
                    <a:ext cx="2095" cy="420"/>
                  </a:xfrm>
                  <a:prstGeom prst="rect">
                    <a:avLst/>
                  </a:prstGeom>
                </p:spPr>
                <p:txBody>
                  <a:bodyPr wrap="square" lIns="0" tIns="0" rIns="0" bIns="0" anchor="ctr">
                    <a:spAutoFit/>
                  </a:bodyPr>
                  <a:lstStyle>
                    <a:lvl1pPr marL="273050" indent="-27305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Wingdings" panose="05000000000000000000" pitchFamily="2" charset="2"/>
                      <a:buChar char="§"/>
                      <a:defRPr sz="23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1pPr>
                    <a:lvl2pPr marL="807720" indent="-27305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20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2pPr>
                    <a:lvl3pPr marL="1080770" indent="-17780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19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3pPr>
                    <a:lvl4pPr marL="1436370" indent="-17780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16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4pPr>
                    <a:lvl5pPr marL="1793240" indent="-17907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16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5pPr>
                    <a:lvl6pPr marL="2513965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165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7730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4930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spcAft>
                        <a:spcPts val="1200"/>
                      </a:spcAft>
                      <a:buNone/>
                    </a:pPr>
                    <a:r>
                      <a:rPr lang="en-US" sz="1600" b="1" dirty="0">
                        <a:solidFill>
                          <a:schemeClr val="tx1"/>
                        </a:solidFill>
                        <a:latin typeface="Arial"/>
                        <a:ea typeface="微软雅黑"/>
                        <a:sym typeface="Arial"/>
                      </a:rPr>
                      <a:t>Recording</a:t>
                    </a:r>
                    <a:endParaRPr lang="en-US" sz="1200" dirty="0">
                      <a:solidFill>
                        <a:schemeClr val="tx1"/>
                      </a:solidFill>
                      <a:latin typeface="Arial"/>
                      <a:ea typeface="微软雅黑"/>
                      <a:sym typeface="Arial"/>
                    </a:endParaRPr>
                  </a:p>
                </p:txBody>
              </p:sp>
              <p:sp>
                <p:nvSpPr>
                  <p:cNvPr id="34" name="Inhaltsplatzhalter 4"/>
                  <p:cNvSpPr txBox="1"/>
                  <p:nvPr/>
                </p:nvSpPr>
                <p:spPr>
                  <a:xfrm rot="18000000">
                    <a:off x="14594" y="7589"/>
                    <a:ext cx="2688" cy="420"/>
                  </a:xfrm>
                  <a:prstGeom prst="rect">
                    <a:avLst/>
                  </a:prstGeom>
                </p:spPr>
                <p:txBody>
                  <a:bodyPr wrap="square" lIns="0" tIns="0" rIns="0" bIns="0" anchor="ctr">
                    <a:spAutoFit/>
                  </a:bodyPr>
                  <a:lstStyle>
                    <a:lvl1pPr marL="273050" indent="-27305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Wingdings" panose="05000000000000000000" pitchFamily="2" charset="2"/>
                      <a:buChar char="§"/>
                      <a:defRPr sz="23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1pPr>
                    <a:lvl2pPr marL="807720" indent="-27305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20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2pPr>
                    <a:lvl3pPr marL="1080770" indent="-17780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19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3pPr>
                    <a:lvl4pPr marL="1436370" indent="-17780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16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4pPr>
                    <a:lvl5pPr marL="1793240" indent="-179070" algn="l" defTabSz="913765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Font typeface="Symbol" panose="05050102010706020507" pitchFamily="18" charset="2"/>
                      <a:buChar char="-"/>
                      <a:defRPr sz="1600" kern="120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+mn-cs"/>
                      </a:defRPr>
                    </a:lvl5pPr>
                    <a:lvl6pPr marL="2513965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165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7730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4930" indent="-228600" algn="l" defTabSz="913765" rtl="0" eaLnBrk="1" latinLnBrk="0" hangingPunct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spcAft>
                        <a:spcPts val="1200"/>
                      </a:spcAft>
                      <a:buNone/>
                    </a:pPr>
                    <a:r>
                      <a:rPr lang="en-US" sz="1600" b="1" dirty="0">
                        <a:solidFill>
                          <a:schemeClr val="tx1"/>
                        </a:solidFill>
                        <a:latin typeface="Arial"/>
                        <a:ea typeface="微软雅黑"/>
                        <a:sym typeface="Arial"/>
                      </a:rPr>
                      <a:t>Communicating</a:t>
                    </a:r>
                    <a:endParaRPr lang="en-US" sz="1200" dirty="0">
                      <a:solidFill>
                        <a:schemeClr val="tx1"/>
                      </a:solidFill>
                      <a:latin typeface="Arial"/>
                      <a:ea typeface="微软雅黑"/>
                      <a:sym typeface="Arial"/>
                    </a:endParaRPr>
                  </a:p>
                </p:txBody>
              </p:sp>
            </p:grpSp>
            <p:pic>
              <p:nvPicPr>
                <p:cNvPr id="3" name="Picture 22">
                  <a:extLst>
                    <a:ext uri="{FF2B5EF4-FFF2-40B4-BE49-F238E27FC236}">
                      <a16:creationId xmlns:a16="http://schemas.microsoft.com/office/drawing/2014/main" id="{C4575A9C-4838-00BB-EFD6-9A023FF59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973980" y="2101319"/>
                  <a:ext cx="760352" cy="767259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24">
                <a:extLst>
                  <a:ext uri="{FF2B5EF4-FFF2-40B4-BE49-F238E27FC236}">
                    <a16:creationId xmlns:a16="http://schemas.microsoft.com/office/drawing/2014/main" id="{3803F9E2-6931-D8E7-8126-CCF222FC5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685046" y="4451045"/>
                <a:ext cx="653533" cy="659470"/>
              </a:xfrm>
              <a:prstGeom prst="rect">
                <a:avLst/>
              </a:prstGeom>
            </p:spPr>
          </p:pic>
        </p:grpSp>
        <p:pic>
          <p:nvPicPr>
            <p:cNvPr id="16" name="Picture 23">
              <a:extLst>
                <a:ext uri="{FF2B5EF4-FFF2-40B4-BE49-F238E27FC236}">
                  <a16:creationId xmlns:a16="http://schemas.microsoft.com/office/drawing/2014/main" id="{74364B88-C9F5-D168-B46E-BAE7F2AA7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226515" y="4347998"/>
              <a:ext cx="887836" cy="895901"/>
            </a:xfrm>
            <a:prstGeom prst="rect">
              <a:avLst/>
            </a:prstGeom>
          </p:spPr>
        </p:pic>
      </p:grpSp>
      <p:sp>
        <p:nvSpPr>
          <p:cNvPr id="17" name="TextBox 24">
            <a:extLst>
              <a:ext uri="{FF2B5EF4-FFF2-40B4-BE49-F238E27FC236}">
                <a16:creationId xmlns:a16="http://schemas.microsoft.com/office/drawing/2014/main" id="{0931D6F5-CF87-B2EE-F246-0A96C654686F}"/>
              </a:ext>
            </a:extLst>
          </p:cNvPr>
          <p:cNvSpPr txBox="1"/>
          <p:nvPr/>
        </p:nvSpPr>
        <p:spPr>
          <a:xfrm>
            <a:off x="5003631" y="1530662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项目目标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3648863" y="3082852"/>
            <a:ext cx="7028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sym typeface="Arial"/>
              </a:rPr>
              <a:t>用户与需求分析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648863" y="1636302"/>
            <a:ext cx="3768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02 </a:t>
            </a:r>
            <a:r>
              <a:rPr lang="en-US" altLang="zh-CN" sz="4400" b="1" spc="-3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rial"/>
                <a:ea typeface="微软雅黑"/>
                <a:sym typeface="Arial"/>
              </a:rPr>
              <a:t>PART</a:t>
            </a:r>
            <a:endParaRPr lang="zh-CN" altLang="en-US" sz="8800" b="1" spc="-300" dirty="0"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118" name="TextBox 7"/>
          <p:cNvSpPr>
            <a:spLocks noChangeArrowheads="1"/>
          </p:cNvSpPr>
          <p:nvPr/>
        </p:nvSpPr>
        <p:spPr bwMode="auto">
          <a:xfrm>
            <a:off x="3759682" y="4129644"/>
            <a:ext cx="47287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A05</a:t>
            </a:r>
            <a:r>
              <a:rPr lang="zh-CN" altLang="en-US" dirty="0"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ea typeface="微软雅黑"/>
                <a:cs typeface="+mn-ea"/>
                <a:sym typeface="Arial"/>
              </a:rPr>
              <a:t>组：林嘉纹 马喆轩 魏科宇 余超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533496" y="6002023"/>
            <a:ext cx="60765" cy="368977"/>
            <a:chOff x="11669485" y="609600"/>
            <a:chExt cx="60765" cy="368977"/>
          </a:xfrm>
        </p:grpSpPr>
        <p:sp>
          <p:nvSpPr>
            <p:cNvPr id="101" name="椭圆 100"/>
            <p:cNvSpPr/>
            <p:nvPr/>
          </p:nvSpPr>
          <p:spPr>
            <a:xfrm>
              <a:off x="11669485" y="609600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669485" y="763706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1669485" y="917812"/>
              <a:ext cx="60765" cy="607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4">
            <a:extLst>
              <a:ext uri="{FF2B5EF4-FFF2-40B4-BE49-F238E27FC236}">
                <a16:creationId xmlns:a16="http://schemas.microsoft.com/office/drawing/2014/main" id="{0931D6F5-CF87-B2EE-F246-0A96C654686F}"/>
              </a:ext>
            </a:extLst>
          </p:cNvPr>
          <p:cNvSpPr txBox="1"/>
          <p:nvPr/>
        </p:nvSpPr>
        <p:spPr>
          <a:xfrm>
            <a:off x="5195896" y="1497706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目标群体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516C005-A10E-52FC-34A4-16186DF5FA49}"/>
              </a:ext>
            </a:extLst>
          </p:cNvPr>
          <p:cNvGrpSpPr/>
          <p:nvPr/>
        </p:nvGrpSpPr>
        <p:grpSpPr>
          <a:xfrm>
            <a:off x="3332106" y="2668608"/>
            <a:ext cx="5004170" cy="613955"/>
            <a:chOff x="3332106" y="2955313"/>
            <a:chExt cx="5004170" cy="613955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130D8704-8CEE-0678-0EC5-5ED808E2F7A2}"/>
                </a:ext>
              </a:extLst>
            </p:cNvPr>
            <p:cNvSpPr txBox="1"/>
            <p:nvPr/>
          </p:nvSpPr>
          <p:spPr>
            <a:xfrm>
              <a:off x="5048794" y="3062236"/>
              <a:ext cx="20944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300" dirty="0"/>
                <a:t>三高患者</a:t>
              </a:r>
              <a:endParaRPr lang="en-MY" sz="2000" spc="300" dirty="0"/>
            </a:p>
          </p:txBody>
        </p:sp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784E1A71-8E27-A0AD-1030-11EF97F60ECD}"/>
                </a:ext>
              </a:extLst>
            </p:cNvPr>
            <p:cNvSpPr/>
            <p:nvPr/>
          </p:nvSpPr>
          <p:spPr>
            <a:xfrm>
              <a:off x="3855716" y="2955314"/>
              <a:ext cx="4480560" cy="61395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1AF8B0B8-CA07-6CD9-C0D7-2E58217D5327}"/>
                </a:ext>
              </a:extLst>
            </p:cNvPr>
            <p:cNvSpPr/>
            <p:nvPr/>
          </p:nvSpPr>
          <p:spPr>
            <a:xfrm>
              <a:off x="3332106" y="2955313"/>
              <a:ext cx="613955" cy="6139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5A74E8-910F-B4E6-E07D-BFC3C79206C2}"/>
              </a:ext>
            </a:extLst>
          </p:cNvPr>
          <p:cNvGrpSpPr/>
          <p:nvPr/>
        </p:nvGrpSpPr>
        <p:grpSpPr>
          <a:xfrm>
            <a:off x="3332106" y="3739060"/>
            <a:ext cx="5004170" cy="613955"/>
            <a:chOff x="3332106" y="2955313"/>
            <a:chExt cx="5004170" cy="613955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A51CF793-74A4-74EB-B897-469C27D5117E}"/>
                </a:ext>
              </a:extLst>
            </p:cNvPr>
            <p:cNvSpPr txBox="1"/>
            <p:nvPr/>
          </p:nvSpPr>
          <p:spPr>
            <a:xfrm>
              <a:off x="5048794" y="3062236"/>
              <a:ext cx="20944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300" dirty="0"/>
                <a:t>患者监护人</a:t>
              </a:r>
              <a:endParaRPr lang="en-MY" sz="2000" spc="300" dirty="0"/>
            </a:p>
          </p:txBody>
        </p:sp>
        <p:sp>
          <p:nvSpPr>
            <p:cNvPr id="16" name="Rectangle: Rounded Corners 10">
              <a:extLst>
                <a:ext uri="{FF2B5EF4-FFF2-40B4-BE49-F238E27FC236}">
                  <a16:creationId xmlns:a16="http://schemas.microsoft.com/office/drawing/2014/main" id="{B76A10AF-EF0E-757D-D369-92CCA45ACDAF}"/>
                </a:ext>
              </a:extLst>
            </p:cNvPr>
            <p:cNvSpPr/>
            <p:nvPr/>
          </p:nvSpPr>
          <p:spPr>
            <a:xfrm>
              <a:off x="3855716" y="2955314"/>
              <a:ext cx="4480560" cy="61395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D9FF9837-5A2E-37BA-F0BA-DFBDE7DC68C1}"/>
                </a:ext>
              </a:extLst>
            </p:cNvPr>
            <p:cNvSpPr/>
            <p:nvPr/>
          </p:nvSpPr>
          <p:spPr>
            <a:xfrm>
              <a:off x="3332106" y="2955313"/>
              <a:ext cx="613955" cy="6139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C02049D-D209-3328-41A4-14EDFAA784BA}"/>
              </a:ext>
            </a:extLst>
          </p:cNvPr>
          <p:cNvGrpSpPr/>
          <p:nvPr/>
        </p:nvGrpSpPr>
        <p:grpSpPr>
          <a:xfrm>
            <a:off x="3332106" y="4809513"/>
            <a:ext cx="5004170" cy="613955"/>
            <a:chOff x="3332106" y="2955313"/>
            <a:chExt cx="5004170" cy="613955"/>
          </a:xfrm>
        </p:grpSpPr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822B508-6C94-6463-62A9-E0C99F6A9FA8}"/>
                </a:ext>
              </a:extLst>
            </p:cNvPr>
            <p:cNvSpPr txBox="1"/>
            <p:nvPr/>
          </p:nvSpPr>
          <p:spPr>
            <a:xfrm>
              <a:off x="5048794" y="3062236"/>
              <a:ext cx="20944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300" dirty="0"/>
                <a:t>应用管理人员</a:t>
              </a:r>
              <a:endParaRPr lang="en-MY" sz="2000" spc="300" dirty="0"/>
            </a:p>
          </p:txBody>
        </p:sp>
        <p:sp>
          <p:nvSpPr>
            <p:cNvPr id="21" name="Rectangle: Rounded Corners 10">
              <a:extLst>
                <a:ext uri="{FF2B5EF4-FFF2-40B4-BE49-F238E27FC236}">
                  <a16:creationId xmlns:a16="http://schemas.microsoft.com/office/drawing/2014/main" id="{8439B4AB-1D2F-B056-0C8B-9862063ED706}"/>
                </a:ext>
              </a:extLst>
            </p:cNvPr>
            <p:cNvSpPr/>
            <p:nvPr/>
          </p:nvSpPr>
          <p:spPr>
            <a:xfrm>
              <a:off x="3855716" y="2955314"/>
              <a:ext cx="4480560" cy="61395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D303D1BD-EA78-9FA6-5304-67CC3AE83131}"/>
                </a:ext>
              </a:extLst>
            </p:cNvPr>
            <p:cNvSpPr/>
            <p:nvPr/>
          </p:nvSpPr>
          <p:spPr>
            <a:xfrm>
              <a:off x="3332106" y="2955313"/>
              <a:ext cx="613955" cy="6139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8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4">
            <a:extLst>
              <a:ext uri="{FF2B5EF4-FFF2-40B4-BE49-F238E27FC236}">
                <a16:creationId xmlns:a16="http://schemas.microsoft.com/office/drawing/2014/main" id="{0931D6F5-CF87-B2EE-F246-0A96C654686F}"/>
              </a:ext>
            </a:extLst>
          </p:cNvPr>
          <p:cNvSpPr txBox="1"/>
          <p:nvPr/>
        </p:nvSpPr>
        <p:spPr>
          <a:xfrm>
            <a:off x="5195899" y="824719"/>
            <a:ext cx="18001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/>
                <a:ea typeface="微软雅黑"/>
                <a:sym typeface="Arial"/>
              </a:rPr>
              <a:t>需求分析</a:t>
            </a:r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3D9C96F8-9544-BCF5-D2DC-C9FCBD6DC2B5}"/>
              </a:ext>
            </a:extLst>
          </p:cNvPr>
          <p:cNvSpPr/>
          <p:nvPr/>
        </p:nvSpPr>
        <p:spPr>
          <a:xfrm>
            <a:off x="542113" y="1765424"/>
            <a:ext cx="3402875" cy="61395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209DE-644C-CCB4-0063-D87D4224CD8B}"/>
              </a:ext>
            </a:extLst>
          </p:cNvPr>
          <p:cNvSpPr txBox="1"/>
          <p:nvPr/>
        </p:nvSpPr>
        <p:spPr>
          <a:xfrm>
            <a:off x="1196343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/>
              <a:t>三高患者</a:t>
            </a:r>
            <a:endParaRPr lang="en-MY" sz="2000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56FD6-F288-133A-1702-7E57A551683F}"/>
              </a:ext>
            </a:extLst>
          </p:cNvPr>
          <p:cNvSpPr txBox="1"/>
          <p:nvPr/>
        </p:nvSpPr>
        <p:spPr>
          <a:xfrm>
            <a:off x="5048798" y="1882683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患者监护人</a:t>
            </a:r>
            <a:endParaRPr lang="en-MY" sz="2000" spc="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6C39A-06C0-9325-A2DF-5EB501E943CB}"/>
              </a:ext>
            </a:extLst>
          </p:cNvPr>
          <p:cNvSpPr txBox="1"/>
          <p:nvPr/>
        </p:nvSpPr>
        <p:spPr>
          <a:xfrm>
            <a:off x="8944799" y="1869620"/>
            <a:ext cx="209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/>
              <a:t>应用管理人员</a:t>
            </a:r>
            <a:endParaRPr lang="en-MY" sz="2000" spc="300" dirty="0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83BE25C-7F05-1A50-CD52-42D5E234B5E5}"/>
              </a:ext>
            </a:extLst>
          </p:cNvPr>
          <p:cNvSpPr/>
          <p:nvPr/>
        </p:nvSpPr>
        <p:spPr>
          <a:xfrm>
            <a:off x="4394562" y="1775761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982FF540-7270-2BB7-B813-D76B9D8331E5}"/>
              </a:ext>
            </a:extLst>
          </p:cNvPr>
          <p:cNvSpPr/>
          <p:nvPr/>
        </p:nvSpPr>
        <p:spPr>
          <a:xfrm>
            <a:off x="8247022" y="1775761"/>
            <a:ext cx="3402875" cy="61395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C20BDD7F-FA0F-AF56-4877-55EEC467B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49767"/>
              </p:ext>
            </p:extLst>
          </p:nvPr>
        </p:nvGraphicFramePr>
        <p:xfrm>
          <a:off x="542114" y="2804133"/>
          <a:ext cx="11107785" cy="377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45">
                  <a:extLst>
                    <a:ext uri="{9D8B030D-6E8A-4147-A177-3AD203B41FA5}">
                      <a16:colId xmlns:a16="http://schemas.microsoft.com/office/drawing/2014/main" val="227899650"/>
                    </a:ext>
                  </a:extLst>
                </a:gridCol>
                <a:gridCol w="3186980">
                  <a:extLst>
                    <a:ext uri="{9D8B030D-6E8A-4147-A177-3AD203B41FA5}">
                      <a16:colId xmlns:a16="http://schemas.microsoft.com/office/drawing/2014/main" val="3065594203"/>
                    </a:ext>
                  </a:extLst>
                </a:gridCol>
                <a:gridCol w="3186980">
                  <a:extLst>
                    <a:ext uri="{9D8B030D-6E8A-4147-A177-3AD203B41FA5}">
                      <a16:colId xmlns:a16="http://schemas.microsoft.com/office/drawing/2014/main" val="3769408194"/>
                    </a:ext>
                  </a:extLst>
                </a:gridCol>
                <a:gridCol w="3186980">
                  <a:extLst>
                    <a:ext uri="{9D8B030D-6E8A-4147-A177-3AD203B41FA5}">
                      <a16:colId xmlns:a16="http://schemas.microsoft.com/office/drawing/2014/main" val="3391760605"/>
                    </a:ext>
                  </a:extLst>
                </a:gridCol>
              </a:tblGrid>
              <a:tr h="713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需求分类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账号管理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指数记录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饮食管理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12267"/>
                  </a:ext>
                </a:extLst>
              </a:tr>
              <a:tr h="30572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核心需求</a:t>
                      </a:r>
                      <a:endParaRPr lang="en-MY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MY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注册账号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登录（微信、密码、短信）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查看和修改用户资料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注销账号</a:t>
                      </a:r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查看、记录、修改和筛选血压、血糖和血脂的数值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查看目标完成情况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查看月报</a:t>
                      </a:r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录入、删除、查看和筛选饮食数据</a:t>
                      </a:r>
                      <a:endParaRPr lang="en-MY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查看摄入的营养成分</a:t>
                      </a:r>
                      <a:endParaRPr lang="en-M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02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999</Words>
  <Application>Microsoft Office PowerPoint</Application>
  <PresentationFormat>宽屏</PresentationFormat>
  <Paragraphs>197</Paragraphs>
  <Slides>22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FandolSong-Regular-Identity-H</vt:lpstr>
      <vt:lpstr>LMRoman10-Regular-Identity-H</vt:lpstr>
      <vt:lpstr>汉真广标</vt:lpstr>
      <vt:lpstr>思源黑体 CN Medium</vt:lpstr>
      <vt:lpstr>微软雅黑</vt:lpstr>
      <vt:lpstr>Arial</vt:lpstr>
      <vt:lpstr>Calibri</vt:lpstr>
      <vt:lpstr>Courier New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述职报告</dc:title>
  <dc:creator>第一PPT</dc:creator>
  <cp:keywords>www.1ppt.com</cp:keywords>
  <dc:description>www.1ppt.com</dc:description>
  <cp:lastModifiedBy>超 余</cp:lastModifiedBy>
  <cp:revision>42</cp:revision>
  <dcterms:created xsi:type="dcterms:W3CDTF">2021-11-24T02:31:00Z</dcterms:created>
  <dcterms:modified xsi:type="dcterms:W3CDTF">2023-11-08T10:25:30Z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3773F9A6FA20419BAC7793DC6B6D7764_12</vt:lpwstr>
  </property>
  <property fmtid="{D5CDD505-2E9C-101B-9397-08002B2CF9AE}" pid="3" name="KSOProductBuildVer">
    <vt:lpwstr>2052-12.1.0.15120</vt:lpwstr>
  </property>
</Properties>
</file>